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Lst>
  <p:notesMasterIdLst>
    <p:notesMasterId r:id="rId66"/>
  </p:notesMasterIdLst>
  <p:sldIdLst>
    <p:sldId id="257" r:id="rId10"/>
    <p:sldId id="258" r:id="rId11"/>
    <p:sldId id="259" r:id="rId12"/>
    <p:sldId id="355" r:id="rId13"/>
    <p:sldId id="385" r:id="rId14"/>
    <p:sldId id="327" r:id="rId15"/>
    <p:sldId id="328" r:id="rId16"/>
    <p:sldId id="329" r:id="rId17"/>
    <p:sldId id="392" r:id="rId18"/>
    <p:sldId id="33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7" r:id="rId35"/>
    <p:sldId id="346" r:id="rId36"/>
    <p:sldId id="348" r:id="rId37"/>
    <p:sldId id="349" r:id="rId38"/>
    <p:sldId id="350" r:id="rId39"/>
    <p:sldId id="384" r:id="rId40"/>
    <p:sldId id="351" r:id="rId41"/>
    <p:sldId id="394" r:id="rId42"/>
    <p:sldId id="383" r:id="rId43"/>
    <p:sldId id="388" r:id="rId44"/>
    <p:sldId id="374" r:id="rId45"/>
    <p:sldId id="356" r:id="rId46"/>
    <p:sldId id="379" r:id="rId47"/>
    <p:sldId id="380" r:id="rId48"/>
    <p:sldId id="357" r:id="rId49"/>
    <p:sldId id="358" r:id="rId50"/>
    <p:sldId id="359" r:id="rId51"/>
    <p:sldId id="360" r:id="rId52"/>
    <p:sldId id="361" r:id="rId53"/>
    <p:sldId id="362" r:id="rId54"/>
    <p:sldId id="363" r:id="rId55"/>
    <p:sldId id="364" r:id="rId56"/>
    <p:sldId id="366" r:id="rId57"/>
    <p:sldId id="367" r:id="rId58"/>
    <p:sldId id="368" r:id="rId59"/>
    <p:sldId id="369" r:id="rId60"/>
    <p:sldId id="370" r:id="rId61"/>
    <p:sldId id="372" r:id="rId62"/>
    <p:sldId id="381" r:id="rId63"/>
    <p:sldId id="389" r:id="rId64"/>
    <p:sldId id="390" r:id="rId65"/>
  </p:sldIdLst>
  <p:sldSz cx="9144000" cy="6858000" type="screen4x3"/>
  <p:notesSz cx="7019925" cy="9305925"/>
  <p:embeddedFontLst>
    <p:embeddedFont>
      <p:font typeface="Impact" panose="020B0806030902050204" pitchFamily="34" charset="0"/>
      <p:regular r:id="rId67"/>
    </p:embeddedFont>
    <p:embeddedFont>
      <p:font typeface="Arial Black" panose="020B0A04020102020204" pitchFamily="34" charset="0"/>
      <p:bold r:id="rId68"/>
    </p:embeddedFont>
    <p:embeddedFont>
      <p:font typeface="SJSU Spartan Bold" panose="02000000000000000000" charset="0"/>
      <p:regular r:id="rId69"/>
    </p:embeddedFont>
    <p:embeddedFont>
      <p:font typeface="SJSU Spartan Regular" panose="02000000000000000000" charset="0"/>
      <p:regular r:id="rId70"/>
    </p:embeddedFont>
    <p:embeddedFont>
      <p:font typeface="Helvetica Neue" panose="020B0604020202020204"/>
      <p:regular r:id="rId71"/>
      <p:bold r:id="rId72"/>
      <p:italic r:id="rId73"/>
      <p:boldItalic r:id="rId74"/>
    </p:embeddedFont>
    <p:embeddedFont>
      <p:font typeface="Calibri" panose="020F0502020204030204" pitchFamily="34" charset="0"/>
      <p:regular r:id="rId75"/>
      <p:bold r:id="rId76"/>
      <p:italic r:id="rId77"/>
      <p:boldItalic r:id="rId7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7"/>
            <p14:sldId id="258"/>
            <p14:sldId id="259"/>
          </p14:sldIdLst>
        </p14:section>
        <p14:section name="Untitled Section" id="{F72D753F-32C6-4738-A0A3-6903C130F7D4}">
          <p14:sldIdLst>
            <p14:sldId id="355"/>
            <p14:sldId id="385"/>
            <p14:sldId id="327"/>
            <p14:sldId id="328"/>
            <p14:sldId id="329"/>
            <p14:sldId id="392"/>
            <p14:sldId id="330"/>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349"/>
            <p14:sldId id="350"/>
            <p14:sldId id="384"/>
            <p14:sldId id="351"/>
            <p14:sldId id="394"/>
            <p14:sldId id="383"/>
            <p14:sldId id="388"/>
            <p14:sldId id="374"/>
            <p14:sldId id="356"/>
            <p14:sldId id="379"/>
            <p14:sldId id="380"/>
            <p14:sldId id="357"/>
            <p14:sldId id="358"/>
            <p14:sldId id="359"/>
            <p14:sldId id="360"/>
            <p14:sldId id="361"/>
            <p14:sldId id="362"/>
            <p14:sldId id="363"/>
            <p14:sldId id="364"/>
            <p14:sldId id="366"/>
            <p14:sldId id="367"/>
            <p14:sldId id="368"/>
            <p14:sldId id="369"/>
            <p14:sldId id="370"/>
            <p14:sldId id="372"/>
            <p14:sldId id="381"/>
            <p14:sldId id="389"/>
            <p14:sldId id="39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6" autoAdjust="0"/>
    <p:restoredTop sz="95597" autoAdjust="0"/>
  </p:normalViewPr>
  <p:slideViewPr>
    <p:cSldViewPr snapToGrid="0">
      <p:cViewPr varScale="1">
        <p:scale>
          <a:sx n="66" d="100"/>
          <a:sy n="66" d="100"/>
        </p:scale>
        <p:origin x="-1180" y="-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29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font" Target="fonts/font2.fntdata"/><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font" Target="fonts/font8.fntdata"/><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2.xml"/><Relationship Id="rId82" Type="http://schemas.openxmlformats.org/officeDocument/2006/relationships/tableStyles" Target="tableStyle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font" Target="fonts/font6.fntdata"/><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font" Target="fonts/font1.fntdata"/><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font" Target="fonts/font4.fntdata"/><Relationship Id="rId75"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font" Target="fonts/font10.fntdata"/><Relationship Id="rId7" Type="http://schemas.openxmlformats.org/officeDocument/2006/relationships/slideMaster" Target="slideMasters/slideMaster7.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9022080"/>
        <c:axId val="197641344"/>
      </c:barChart>
      <c:catAx>
        <c:axId val="199022080"/>
        <c:scaling>
          <c:orientation val="minMax"/>
        </c:scaling>
        <c:delete val="1"/>
        <c:axPos val="b"/>
        <c:numFmt formatCode="General" sourceLinked="1"/>
        <c:majorTickMark val="none"/>
        <c:minorTickMark val="none"/>
        <c:tickLblPos val="nextTo"/>
        <c:crossAx val="197641344"/>
        <c:crosses val="autoZero"/>
        <c:auto val="1"/>
        <c:lblAlgn val="ctr"/>
        <c:lblOffset val="100"/>
        <c:noMultiLvlLbl val="0"/>
      </c:catAx>
      <c:valAx>
        <c:axId val="197641344"/>
        <c:scaling>
          <c:orientation val="minMax"/>
          <c:max val="1"/>
          <c:min val="0"/>
        </c:scaling>
        <c:delete val="1"/>
        <c:axPos val="l"/>
        <c:numFmt formatCode="General" sourceLinked="1"/>
        <c:majorTickMark val="none"/>
        <c:minorTickMark val="none"/>
        <c:tickLblPos val="nextTo"/>
        <c:crossAx val="199022080"/>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9158784"/>
        <c:axId val="197643648"/>
      </c:barChart>
      <c:catAx>
        <c:axId val="199158784"/>
        <c:scaling>
          <c:orientation val="minMax"/>
        </c:scaling>
        <c:delete val="1"/>
        <c:axPos val="b"/>
        <c:numFmt formatCode="General" sourceLinked="1"/>
        <c:majorTickMark val="none"/>
        <c:minorTickMark val="none"/>
        <c:tickLblPos val="nextTo"/>
        <c:crossAx val="197643648"/>
        <c:crosses val="autoZero"/>
        <c:auto val="1"/>
        <c:lblAlgn val="ctr"/>
        <c:lblOffset val="100"/>
        <c:noMultiLvlLbl val="0"/>
      </c:catAx>
      <c:valAx>
        <c:axId val="197643648"/>
        <c:scaling>
          <c:orientation val="minMax"/>
          <c:max val="1"/>
          <c:min val="0"/>
        </c:scaling>
        <c:delete val="1"/>
        <c:axPos val="l"/>
        <c:numFmt formatCode="General" sourceLinked="1"/>
        <c:majorTickMark val="none"/>
        <c:minorTickMark val="none"/>
        <c:tickLblPos val="nextTo"/>
        <c:crossAx val="19915878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199147520"/>
        <c:axId val="197645376"/>
      </c:lineChart>
      <c:catAx>
        <c:axId val="1991475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7645376"/>
        <c:crossesAt val="0"/>
        <c:auto val="1"/>
        <c:lblAlgn val="ctr"/>
        <c:lblOffset val="100"/>
        <c:noMultiLvlLbl val="0"/>
      </c:catAx>
      <c:valAx>
        <c:axId val="197645376"/>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19914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198426624"/>
        <c:axId val="170253632"/>
      </c:barChart>
      <c:catAx>
        <c:axId val="198426624"/>
        <c:scaling>
          <c:orientation val="minMax"/>
        </c:scaling>
        <c:delete val="1"/>
        <c:axPos val="b"/>
        <c:numFmt formatCode="General" sourceLinked="1"/>
        <c:majorTickMark val="none"/>
        <c:minorTickMark val="none"/>
        <c:tickLblPos val="nextTo"/>
        <c:crossAx val="170253632"/>
        <c:crosses val="autoZero"/>
        <c:auto val="1"/>
        <c:lblAlgn val="ctr"/>
        <c:lblOffset val="100"/>
        <c:noMultiLvlLbl val="0"/>
      </c:catAx>
      <c:valAx>
        <c:axId val="170253632"/>
        <c:scaling>
          <c:orientation val="minMax"/>
          <c:max val="1"/>
          <c:min val="0"/>
        </c:scaling>
        <c:delete val="1"/>
        <c:axPos val="l"/>
        <c:numFmt formatCode="General" sourceLinked="1"/>
        <c:majorTickMark val="none"/>
        <c:minorTickMark val="none"/>
        <c:tickLblPos val="nextTo"/>
        <c:crossAx val="19842662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66BE5585-5706-4A65-8753-B295ED1777B0}" type="datetimeFigureOut">
              <a:rPr lang="en-US" smtClean="0"/>
              <a:t>8/27/2019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8/27/2019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AF66E20-C82E-4A5E-B721-F65A6C7B5FCB}" type="datetimeFigureOut">
              <a:rPr lang="en-US" smtClean="0"/>
              <a:pPr/>
              <a:t>8/27/2019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80E5B2FB-9360-4722-85AB-6D2389CF28E0}" type="slidenum">
              <a:rPr lang="en-US" smtClean="0"/>
              <a:pPr/>
              <a:t>‹#›</a:t>
            </a:fld>
            <a:endParaRPr lang="en-US"/>
          </a:p>
        </p:txBody>
      </p:sp>
    </p:spTree>
    <p:extLst>
      <p:ext uri="{BB962C8B-B14F-4D97-AF65-F5344CB8AC3E}">
        <p14:creationId xmlns:p14="http://schemas.microsoft.com/office/powerpoint/2010/main" val="2483058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5" Type="http://schemas.openxmlformats.org/officeDocument/2006/relationships/theme" Target="../theme/theme4.xml"/><Relationship Id="rId4"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6.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theme" Target="../theme/theme7.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74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www.wikihow.com/Avoid-Using-the-Passive-Voice" TargetMode="External"/><Relationship Id="rId2" Type="http://schemas.openxmlformats.org/officeDocument/2006/relationships/hyperlink" Target="https://www.editage.com/insights/is-it-acceptable-to-use-first-person-pronouns-in-scientific-writing" TargetMode="External"/><Relationship Id="rId1" Type="http://schemas.openxmlformats.org/officeDocument/2006/relationships/slideLayout" Target="../slideLayouts/slideLayout7.xml"/><Relationship Id="rId4" Type="http://schemas.openxmlformats.org/officeDocument/2006/relationships/hyperlink" Target="https://www.tu-chemnitz.de/phil/english/sections/linguist/independent/kursmaterialien/TechComm/acchtml/lists.htm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0521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rrowheads="1"/>
          </p:cNvSpPr>
          <p:nvPr>
            <p:ph type="title"/>
          </p:nvPr>
        </p:nvSpPr>
        <p:spPr>
          <a:xfrm>
            <a:off x="304800" y="304800"/>
            <a:ext cx="8510588" cy="1325563"/>
          </a:xfrm>
        </p:spPr>
        <p:txBody>
          <a:bodyPr/>
          <a:lstStyle/>
          <a:p>
            <a:pPr eaLnBrk="1" hangingPunct="1">
              <a:defRPr/>
            </a:pPr>
            <a:r>
              <a:rPr lang="en-US" sz="4000" smtClean="0"/>
              <a:t>Step 1     Focus Sheet</a:t>
            </a:r>
          </a:p>
        </p:txBody>
      </p:sp>
      <p:sp>
        <p:nvSpPr>
          <p:cNvPr id="282627" name="Rectangle 3"/>
          <p:cNvSpPr>
            <a:spLocks noGrp="1" noRot="1" noChangeArrowheads="1"/>
          </p:cNvSpPr>
          <p:nvPr>
            <p:ph type="body" idx="1"/>
          </p:nvPr>
        </p:nvSpPr>
        <p:spPr>
          <a:xfrm>
            <a:off x="628650" y="1262743"/>
            <a:ext cx="7886700" cy="5257800"/>
          </a:xfrm>
        </p:spPr>
        <p:txBody>
          <a:bodyPr>
            <a:normAutofit fontScale="92500"/>
          </a:bodyPr>
          <a:lstStyle/>
          <a:p>
            <a:pPr eaLnBrk="1" hangingPunct="1">
              <a:defRPr/>
            </a:pPr>
            <a:r>
              <a:rPr lang="en-US" sz="1800" dirty="0" smtClean="0"/>
              <a:t>The answers to these questions are the first step in any writing project. They include the Purpose, Audience, Bottom Line, and Strategy.</a:t>
            </a:r>
          </a:p>
          <a:p>
            <a:pPr eaLnBrk="1" hangingPunct="1">
              <a:defRPr/>
            </a:pPr>
            <a:r>
              <a:rPr lang="en-US" sz="1800" dirty="0" smtClean="0"/>
              <a:t>1. Purpose  </a:t>
            </a:r>
          </a:p>
          <a:p>
            <a:pPr lvl="1" eaLnBrk="1" hangingPunct="1">
              <a:defRPr/>
            </a:pPr>
            <a:r>
              <a:rPr lang="en-US" sz="1600" dirty="0" smtClean="0"/>
              <a:t>Why am I writing this?__________________________________________</a:t>
            </a:r>
          </a:p>
          <a:p>
            <a:pPr lvl="1" eaLnBrk="1" hangingPunct="1">
              <a:defRPr/>
            </a:pPr>
            <a:r>
              <a:rPr lang="en-US" sz="1600" dirty="0" smtClean="0"/>
              <a:t>What do I want the reader to do?______________________________________</a:t>
            </a:r>
          </a:p>
          <a:p>
            <a:pPr lvl="1" eaLnBrk="1" hangingPunct="1">
              <a:defRPr/>
            </a:pPr>
            <a:endParaRPr lang="en-US" sz="1600" dirty="0" smtClean="0"/>
          </a:p>
          <a:p>
            <a:pPr eaLnBrk="1" hangingPunct="1">
              <a:defRPr/>
            </a:pPr>
            <a:r>
              <a:rPr lang="en-US" sz="1800" dirty="0" smtClean="0"/>
              <a:t>2.   Audience </a:t>
            </a:r>
          </a:p>
          <a:p>
            <a:pPr lvl="1" eaLnBrk="1" hangingPunct="1">
              <a:defRPr/>
            </a:pPr>
            <a:r>
              <a:rPr lang="en-US" sz="1600" dirty="0" smtClean="0"/>
              <a:t>Who is/are my reader (s)?____________________________________________</a:t>
            </a:r>
          </a:p>
          <a:p>
            <a:pPr lvl="1" eaLnBrk="1" hangingPunct="1">
              <a:defRPr/>
            </a:pPr>
            <a:r>
              <a:rPr lang="en-US" sz="1600" dirty="0" smtClean="0"/>
              <a:t>  What is the reader’s role?___________________________________________</a:t>
            </a:r>
          </a:p>
          <a:p>
            <a:pPr lvl="1" eaLnBrk="1" hangingPunct="1">
              <a:defRPr/>
            </a:pPr>
            <a:r>
              <a:rPr lang="en-US" sz="1600" dirty="0" smtClean="0"/>
              <a:t>What does the reader know about the subject?____________________________</a:t>
            </a:r>
          </a:p>
          <a:p>
            <a:pPr lvl="1" eaLnBrk="1" hangingPunct="1">
              <a:defRPr/>
            </a:pPr>
            <a:r>
              <a:rPr lang="en-US" sz="1600" dirty="0" smtClean="0"/>
              <a:t>How will the reader react?____________________________________________</a:t>
            </a:r>
          </a:p>
          <a:p>
            <a:pPr lvl="1" eaLnBrk="1" hangingPunct="1">
              <a:defRPr/>
            </a:pPr>
            <a:r>
              <a:rPr lang="en-US" sz="1600" dirty="0" smtClean="0"/>
              <a:t>What is my reader’s style? Should I adjust to it?___________________________</a:t>
            </a:r>
          </a:p>
          <a:p>
            <a:pPr lvl="1" eaLnBrk="1" hangingPunct="1">
              <a:defRPr/>
            </a:pPr>
            <a:r>
              <a:rPr lang="en-US" sz="1600" dirty="0" smtClean="0"/>
              <a:t>How will the reader use this document?__________________________________</a:t>
            </a:r>
          </a:p>
          <a:p>
            <a:pPr lvl="1" eaLnBrk="1" hangingPunct="1">
              <a:defRPr/>
            </a:pPr>
            <a:r>
              <a:rPr lang="en-US" sz="1600" dirty="0" smtClean="0"/>
              <a:t>Who should I include in this mailing?_____________________________________</a:t>
            </a:r>
          </a:p>
          <a:p>
            <a:pPr eaLnBrk="1" hangingPunct="1">
              <a:defRPr/>
            </a:pPr>
            <a:endParaRPr lang="en-US" sz="1800" dirty="0" smtClean="0"/>
          </a:p>
        </p:txBody>
      </p:sp>
    </p:spTree>
    <p:extLst>
      <p:ext uri="{BB962C8B-B14F-4D97-AF65-F5344CB8AC3E}">
        <p14:creationId xmlns:p14="http://schemas.microsoft.com/office/powerpoint/2010/main" val="2875985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Rot="1" noChangeArrowheads="1"/>
          </p:cNvSpPr>
          <p:nvPr>
            <p:ph type="title"/>
          </p:nvPr>
        </p:nvSpPr>
        <p:spPr/>
        <p:txBody>
          <a:bodyPr/>
          <a:lstStyle/>
          <a:p>
            <a:pPr eaLnBrk="1" hangingPunct="1">
              <a:defRPr/>
            </a:pPr>
            <a:r>
              <a:rPr lang="en-US" sz="4000" smtClean="0"/>
              <a:t>Step 1 Focus Sheet</a:t>
            </a:r>
          </a:p>
        </p:txBody>
      </p:sp>
      <p:sp>
        <p:nvSpPr>
          <p:cNvPr id="283651" name="Rectangle 3"/>
          <p:cNvSpPr>
            <a:spLocks noGrp="1" noRot="1" noChangeArrowheads="1"/>
          </p:cNvSpPr>
          <p:nvPr>
            <p:ph type="body" idx="1"/>
          </p:nvPr>
        </p:nvSpPr>
        <p:spPr>
          <a:xfrm>
            <a:off x="628650" y="1317171"/>
            <a:ext cx="7886700" cy="5236029"/>
          </a:xfrm>
        </p:spPr>
        <p:txBody>
          <a:bodyPr>
            <a:normAutofit/>
          </a:bodyPr>
          <a:lstStyle/>
          <a:p>
            <a:pPr marL="609600" indent="-609600" eaLnBrk="1" hangingPunct="1">
              <a:lnSpc>
                <a:spcPct val="90000"/>
              </a:lnSpc>
              <a:defRPr/>
            </a:pPr>
            <a:r>
              <a:rPr lang="en-US" sz="1600" dirty="0" smtClean="0"/>
              <a:t>          3.  Bottom Line</a:t>
            </a:r>
          </a:p>
          <a:p>
            <a:pPr marL="990600" lvl="1" indent="-533400" eaLnBrk="1" hangingPunct="1">
              <a:lnSpc>
                <a:spcPct val="90000"/>
              </a:lnSpc>
              <a:buFontTx/>
              <a:buNone/>
              <a:defRPr/>
            </a:pPr>
            <a:r>
              <a:rPr lang="en-US" sz="1600" dirty="0" smtClean="0"/>
              <a:t>	What one point do I want remembered?________________________</a:t>
            </a:r>
          </a:p>
          <a:p>
            <a:pPr marL="990600" lvl="1" indent="-533400" eaLnBrk="1" hangingPunct="1">
              <a:lnSpc>
                <a:spcPct val="90000"/>
              </a:lnSpc>
              <a:buFontTx/>
              <a:buNone/>
              <a:defRPr/>
            </a:pPr>
            <a:r>
              <a:rPr lang="en-US" sz="1600" dirty="0" smtClean="0"/>
              <a:t>	________________________________________________________</a:t>
            </a:r>
          </a:p>
          <a:p>
            <a:pPr marL="990600" lvl="1" indent="-533400" eaLnBrk="1" hangingPunct="1">
              <a:lnSpc>
                <a:spcPct val="90000"/>
              </a:lnSpc>
              <a:buFontTx/>
              <a:buAutoNum type="arabicPeriod" startAt="4"/>
              <a:defRPr/>
            </a:pPr>
            <a:endParaRPr lang="en-US" sz="1600" dirty="0" smtClean="0"/>
          </a:p>
          <a:p>
            <a:pPr marL="990600" lvl="1" indent="-533400" eaLnBrk="1" hangingPunct="1">
              <a:lnSpc>
                <a:spcPct val="90000"/>
              </a:lnSpc>
              <a:buFontTx/>
              <a:buAutoNum type="arabicPeriod" startAt="4"/>
              <a:defRPr/>
            </a:pPr>
            <a:r>
              <a:rPr lang="en-US" sz="1600" dirty="0" smtClean="0"/>
              <a:t>Strategy_____________________</a:t>
            </a:r>
          </a:p>
          <a:p>
            <a:pPr marL="990600" lvl="1" indent="-533400" eaLnBrk="1" hangingPunct="1">
              <a:lnSpc>
                <a:spcPct val="90000"/>
              </a:lnSpc>
              <a:buFontTx/>
              <a:buNone/>
              <a:defRPr/>
            </a:pPr>
            <a:r>
              <a:rPr lang="en-US" sz="1600" dirty="0" smtClean="0"/>
              <a:t>	</a:t>
            </a:r>
          </a:p>
          <a:p>
            <a:pPr marL="990600" lvl="1" indent="-533400" eaLnBrk="1" hangingPunct="1">
              <a:lnSpc>
                <a:spcPct val="90000"/>
              </a:lnSpc>
              <a:buFontTx/>
              <a:buNone/>
              <a:defRPr/>
            </a:pPr>
            <a:endParaRPr lang="en-US" sz="1600" dirty="0"/>
          </a:p>
          <a:p>
            <a:pPr marL="990600" lvl="1" indent="-533400" eaLnBrk="1" hangingPunct="1">
              <a:lnSpc>
                <a:spcPct val="90000"/>
              </a:lnSpc>
              <a:buFontTx/>
              <a:buNone/>
              <a:defRPr/>
            </a:pPr>
            <a:r>
              <a:rPr lang="en-US" sz="1600" dirty="0" smtClean="0"/>
              <a:t>	Should I include deadlines? Actions requested?</a:t>
            </a:r>
          </a:p>
          <a:p>
            <a:pPr marL="990600" lvl="1" indent="-533400" eaLnBrk="1" hangingPunct="1">
              <a:lnSpc>
                <a:spcPct val="90000"/>
              </a:lnSpc>
              <a:buFontTx/>
              <a:buNone/>
              <a:defRPr/>
            </a:pPr>
            <a:r>
              <a:rPr lang="en-US" sz="1600" dirty="0" smtClean="0"/>
              <a:t>	Is someone communicating the same information? Should I check with that 	person?</a:t>
            </a:r>
          </a:p>
          <a:p>
            <a:pPr marL="990600" lvl="1" indent="-533400" eaLnBrk="1" hangingPunct="1">
              <a:lnSpc>
                <a:spcPct val="90000"/>
              </a:lnSpc>
              <a:buFontTx/>
              <a:buNone/>
              <a:defRPr/>
            </a:pPr>
            <a:r>
              <a:rPr lang="en-US" sz="1600" dirty="0" smtClean="0"/>
              <a:t>	Is my method of transmission best. Should I use email, fax, or traditional mail?</a:t>
            </a:r>
          </a:p>
          <a:p>
            <a:pPr marL="990600" lvl="1" indent="-533400" eaLnBrk="1" hangingPunct="1">
              <a:lnSpc>
                <a:spcPct val="90000"/>
              </a:lnSpc>
              <a:buFontTx/>
              <a:buNone/>
              <a:defRPr/>
            </a:pPr>
            <a:endParaRPr lang="en-US" sz="1600" dirty="0" smtClean="0"/>
          </a:p>
          <a:p>
            <a:pPr marL="990600" lvl="1" indent="-533400" eaLnBrk="1" hangingPunct="1">
              <a:lnSpc>
                <a:spcPct val="90000"/>
              </a:lnSpc>
              <a:buFontTx/>
              <a:buNone/>
              <a:defRPr/>
            </a:pPr>
            <a:endParaRPr lang="en-US" sz="1600" dirty="0" smtClean="0"/>
          </a:p>
          <a:p>
            <a:pPr marL="990600" lvl="1" indent="-533400" eaLnBrk="1" hangingPunct="1">
              <a:lnSpc>
                <a:spcPct val="90000"/>
              </a:lnSpc>
              <a:buFontTx/>
              <a:buNone/>
              <a:defRPr/>
            </a:pPr>
            <a:r>
              <a:rPr lang="en-US" sz="1200" dirty="0" smtClean="0"/>
              <a:t>Developed by Deborah </a:t>
            </a:r>
            <a:r>
              <a:rPr lang="en-US" sz="1200" dirty="0" err="1" smtClean="0"/>
              <a:t>Dumaine</a:t>
            </a:r>
            <a:endParaRPr lang="en-US" sz="1200" dirty="0" smtClean="0"/>
          </a:p>
          <a:p>
            <a:pPr marL="990600" lvl="1" indent="-533400" eaLnBrk="1" hangingPunct="1">
              <a:lnSpc>
                <a:spcPct val="90000"/>
              </a:lnSpc>
              <a:buFontTx/>
              <a:buNone/>
              <a:defRPr/>
            </a:pPr>
            <a:r>
              <a:rPr lang="en-US" sz="1200" dirty="0" smtClean="0"/>
              <a:t>	</a:t>
            </a:r>
          </a:p>
          <a:p>
            <a:pPr marL="990600" lvl="1" indent="-533400" eaLnBrk="1" hangingPunct="1">
              <a:lnSpc>
                <a:spcPct val="90000"/>
              </a:lnSpc>
              <a:buFontTx/>
              <a:buNone/>
              <a:defRPr/>
            </a:pPr>
            <a:r>
              <a:rPr lang="en-US" sz="1600" dirty="0" smtClean="0"/>
              <a:t>	</a:t>
            </a:r>
          </a:p>
          <a:p>
            <a:pPr marL="990600" lvl="1" indent="-533400" eaLnBrk="1" hangingPunct="1">
              <a:lnSpc>
                <a:spcPct val="90000"/>
              </a:lnSpc>
              <a:buFontTx/>
              <a:buNone/>
              <a:defRPr/>
            </a:pPr>
            <a:r>
              <a:rPr lang="en-US" sz="1400" dirty="0" smtClean="0"/>
              <a:t>	</a:t>
            </a:r>
          </a:p>
          <a:p>
            <a:pPr marL="990600" lvl="1" indent="-533400" eaLnBrk="1" hangingPunct="1">
              <a:lnSpc>
                <a:spcPct val="90000"/>
              </a:lnSpc>
              <a:buFontTx/>
              <a:buAutoNum type="arabicPeriod" startAt="4"/>
              <a:defRPr/>
            </a:pPr>
            <a:endParaRPr lang="en-US" sz="1400" dirty="0" smtClean="0"/>
          </a:p>
          <a:p>
            <a:pPr marL="990600" lvl="1" indent="-533400" eaLnBrk="1" hangingPunct="1">
              <a:lnSpc>
                <a:spcPct val="90000"/>
              </a:lnSpc>
              <a:buFontTx/>
              <a:buNone/>
              <a:defRPr/>
            </a:pPr>
            <a:endParaRPr lang="en-US" sz="1200" dirty="0" smtClean="0"/>
          </a:p>
          <a:p>
            <a:pPr marL="609600" indent="-609600" eaLnBrk="1" hangingPunct="1">
              <a:lnSpc>
                <a:spcPct val="90000"/>
              </a:lnSpc>
              <a:defRPr/>
            </a:pPr>
            <a:endParaRPr lang="en-US" sz="1400" dirty="0" smtClean="0"/>
          </a:p>
        </p:txBody>
      </p:sp>
    </p:spTree>
    <p:extLst>
      <p:ext uri="{BB962C8B-B14F-4D97-AF65-F5344CB8AC3E}">
        <p14:creationId xmlns:p14="http://schemas.microsoft.com/office/powerpoint/2010/main" val="25350893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Rot="1" noChangeArrowheads="1"/>
          </p:cNvSpPr>
          <p:nvPr>
            <p:ph type="title"/>
          </p:nvPr>
        </p:nvSpPr>
        <p:spPr/>
        <p:txBody>
          <a:bodyPr/>
          <a:lstStyle/>
          <a:p>
            <a:pPr eaLnBrk="1" hangingPunct="1">
              <a:defRPr/>
            </a:pPr>
            <a:r>
              <a:rPr lang="en-US" smtClean="0"/>
              <a:t>Discussion of Step 1</a:t>
            </a:r>
          </a:p>
        </p:txBody>
      </p:sp>
      <p:sp>
        <p:nvSpPr>
          <p:cNvPr id="284675" name="Rectangle 3"/>
          <p:cNvSpPr>
            <a:spLocks noGrp="1" noRot="1" noChangeArrowheads="1"/>
          </p:cNvSpPr>
          <p:nvPr>
            <p:ph type="body" idx="1"/>
          </p:nvPr>
        </p:nvSpPr>
        <p:spPr>
          <a:xfrm>
            <a:off x="661307" y="1401082"/>
            <a:ext cx="7886700" cy="4351338"/>
          </a:xfrm>
        </p:spPr>
        <p:txBody>
          <a:bodyPr>
            <a:normAutofit lnSpcReduction="10000"/>
          </a:bodyPr>
          <a:lstStyle/>
          <a:p>
            <a:pPr eaLnBrk="1" hangingPunct="1">
              <a:lnSpc>
                <a:spcPct val="80000"/>
              </a:lnSpc>
              <a:buFont typeface="Wingdings" pitchFamily="2" charset="2"/>
              <a:buNone/>
              <a:defRPr/>
            </a:pPr>
            <a:endParaRPr lang="en-US" sz="1600" dirty="0" smtClean="0"/>
          </a:p>
          <a:p>
            <a:pPr eaLnBrk="1" hangingPunct="1">
              <a:lnSpc>
                <a:spcPct val="80000"/>
              </a:lnSpc>
              <a:defRPr/>
            </a:pPr>
            <a:endParaRPr lang="en-US" sz="1600" dirty="0" smtClean="0"/>
          </a:p>
          <a:p>
            <a:pPr eaLnBrk="1" hangingPunct="1">
              <a:lnSpc>
                <a:spcPct val="80000"/>
              </a:lnSpc>
              <a:defRPr/>
            </a:pPr>
            <a:endParaRPr lang="en-US" sz="1600" dirty="0" smtClean="0"/>
          </a:p>
          <a:p>
            <a:pPr eaLnBrk="1" hangingPunct="1">
              <a:lnSpc>
                <a:spcPct val="80000"/>
              </a:lnSpc>
              <a:defRPr/>
            </a:pPr>
            <a:r>
              <a:rPr lang="en-US" sz="2000" dirty="0" smtClean="0"/>
              <a:t>Why am I writing this?  Here are a few typical reasons for writing:</a:t>
            </a:r>
          </a:p>
          <a:p>
            <a:pPr eaLnBrk="1" hangingPunct="1">
              <a:lnSpc>
                <a:spcPct val="80000"/>
              </a:lnSpc>
              <a:defRPr/>
            </a:pPr>
            <a:endParaRPr lang="en-US" sz="2000" dirty="0" smtClean="0"/>
          </a:p>
          <a:p>
            <a:pPr lvl="1" eaLnBrk="1" hangingPunct="1">
              <a:lnSpc>
                <a:spcPct val="80000"/>
              </a:lnSpc>
              <a:defRPr/>
            </a:pPr>
            <a:r>
              <a:rPr lang="en-US" sz="2000" dirty="0" smtClean="0"/>
              <a:t>To request</a:t>
            </a:r>
          </a:p>
          <a:p>
            <a:pPr lvl="1" eaLnBrk="1" hangingPunct="1">
              <a:lnSpc>
                <a:spcPct val="80000"/>
              </a:lnSpc>
              <a:defRPr/>
            </a:pPr>
            <a:r>
              <a:rPr lang="en-US" sz="2000" dirty="0" smtClean="0"/>
              <a:t>To inform</a:t>
            </a:r>
          </a:p>
          <a:p>
            <a:pPr lvl="1" eaLnBrk="1" hangingPunct="1">
              <a:lnSpc>
                <a:spcPct val="80000"/>
              </a:lnSpc>
              <a:defRPr/>
            </a:pPr>
            <a:r>
              <a:rPr lang="en-US" sz="2000" dirty="0" smtClean="0"/>
              <a:t>To analyze</a:t>
            </a:r>
          </a:p>
          <a:p>
            <a:pPr lvl="1" eaLnBrk="1" hangingPunct="1">
              <a:lnSpc>
                <a:spcPct val="80000"/>
              </a:lnSpc>
              <a:defRPr/>
            </a:pPr>
            <a:r>
              <a:rPr lang="en-US" sz="2000" dirty="0" smtClean="0"/>
              <a:t>To propose</a:t>
            </a:r>
          </a:p>
          <a:p>
            <a:pPr lvl="1" eaLnBrk="1" hangingPunct="1">
              <a:lnSpc>
                <a:spcPct val="80000"/>
              </a:lnSpc>
              <a:defRPr/>
            </a:pPr>
            <a:r>
              <a:rPr lang="en-US" sz="2000" dirty="0" smtClean="0"/>
              <a:t>To respond</a:t>
            </a:r>
          </a:p>
          <a:p>
            <a:pPr lvl="1" eaLnBrk="1" hangingPunct="1">
              <a:lnSpc>
                <a:spcPct val="80000"/>
              </a:lnSpc>
              <a:defRPr/>
            </a:pPr>
            <a:r>
              <a:rPr lang="en-US" sz="2000" dirty="0" smtClean="0"/>
              <a:t>To explain</a:t>
            </a:r>
          </a:p>
          <a:p>
            <a:pPr lvl="1" eaLnBrk="1" hangingPunct="1">
              <a:lnSpc>
                <a:spcPct val="80000"/>
              </a:lnSpc>
              <a:defRPr/>
            </a:pPr>
            <a:r>
              <a:rPr lang="en-US" sz="2000" dirty="0" smtClean="0"/>
              <a:t>To recommend</a:t>
            </a:r>
          </a:p>
          <a:p>
            <a:pPr lvl="1" eaLnBrk="1" hangingPunct="1">
              <a:lnSpc>
                <a:spcPct val="80000"/>
              </a:lnSpc>
              <a:defRPr/>
            </a:pPr>
            <a:r>
              <a:rPr lang="en-US" sz="2000" dirty="0" smtClean="0"/>
              <a:t>To report findings</a:t>
            </a:r>
          </a:p>
          <a:p>
            <a:pPr lvl="1" eaLnBrk="1" hangingPunct="1">
              <a:lnSpc>
                <a:spcPct val="80000"/>
              </a:lnSpc>
              <a:defRPr/>
            </a:pPr>
            <a:r>
              <a:rPr lang="en-US" sz="2000" dirty="0" smtClean="0"/>
              <a:t>To announce</a:t>
            </a:r>
          </a:p>
          <a:p>
            <a:pPr lvl="1" eaLnBrk="1" hangingPunct="1">
              <a:lnSpc>
                <a:spcPct val="80000"/>
              </a:lnSpc>
              <a:defRPr/>
            </a:pPr>
            <a:endParaRPr lang="en-US" sz="2000" dirty="0" smtClean="0"/>
          </a:p>
          <a:p>
            <a:pPr eaLnBrk="1" hangingPunct="1">
              <a:lnSpc>
                <a:spcPct val="80000"/>
              </a:lnSpc>
              <a:defRPr/>
            </a:pPr>
            <a:endParaRPr lang="en-US" sz="2000" dirty="0" smtClean="0"/>
          </a:p>
          <a:p>
            <a:pPr eaLnBrk="1" hangingPunct="1">
              <a:lnSpc>
                <a:spcPct val="80000"/>
              </a:lnSpc>
              <a:defRPr/>
            </a:pPr>
            <a:endParaRPr lang="en-US" sz="2000" dirty="0" smtClean="0"/>
          </a:p>
        </p:txBody>
      </p:sp>
    </p:spTree>
    <p:extLst>
      <p:ext uri="{BB962C8B-B14F-4D97-AF65-F5344CB8AC3E}">
        <p14:creationId xmlns:p14="http://schemas.microsoft.com/office/powerpoint/2010/main" val="29012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84675">
                                            <p:txEl>
                                              <p:pRg st="3" end="3"/>
                                            </p:txEl>
                                          </p:spTgt>
                                        </p:tgtEl>
                                        <p:attrNameLst>
                                          <p:attrName>style.visibility</p:attrName>
                                        </p:attrNameLst>
                                      </p:cBhvr>
                                      <p:to>
                                        <p:strVal val="visible"/>
                                      </p:to>
                                    </p:set>
                                    <p:anim calcmode="lin" valueType="num">
                                      <p:cBhvr additive="base">
                                        <p:cTn id="7" dur="500" fill="hold"/>
                                        <p:tgtEl>
                                          <p:spTgt spid="28467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467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4675">
                                            <p:txEl>
                                              <p:pRg st="5" end="5"/>
                                            </p:txEl>
                                          </p:spTgt>
                                        </p:tgtEl>
                                        <p:attrNameLst>
                                          <p:attrName>style.visibility</p:attrName>
                                        </p:attrNameLst>
                                      </p:cBhvr>
                                      <p:to>
                                        <p:strVal val="visible"/>
                                      </p:to>
                                    </p:set>
                                    <p:anim calcmode="lin" valueType="num">
                                      <p:cBhvr additive="base">
                                        <p:cTn id="13" dur="500" fill="hold"/>
                                        <p:tgtEl>
                                          <p:spTgt spid="284675">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467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4675">
                                            <p:txEl>
                                              <p:pRg st="6" end="6"/>
                                            </p:txEl>
                                          </p:spTgt>
                                        </p:tgtEl>
                                        <p:attrNameLst>
                                          <p:attrName>style.visibility</p:attrName>
                                        </p:attrNameLst>
                                      </p:cBhvr>
                                      <p:to>
                                        <p:strVal val="visible"/>
                                      </p:to>
                                    </p:set>
                                    <p:anim calcmode="lin" valueType="num">
                                      <p:cBhvr additive="base">
                                        <p:cTn id="19" dur="500" fill="hold"/>
                                        <p:tgtEl>
                                          <p:spTgt spid="284675">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467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4675">
                                            <p:txEl>
                                              <p:pRg st="7" end="7"/>
                                            </p:txEl>
                                          </p:spTgt>
                                        </p:tgtEl>
                                        <p:attrNameLst>
                                          <p:attrName>style.visibility</p:attrName>
                                        </p:attrNameLst>
                                      </p:cBhvr>
                                      <p:to>
                                        <p:strVal val="visible"/>
                                      </p:to>
                                    </p:set>
                                    <p:anim calcmode="lin" valueType="num">
                                      <p:cBhvr additive="base">
                                        <p:cTn id="25" dur="500" fill="hold"/>
                                        <p:tgtEl>
                                          <p:spTgt spid="284675">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467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4675">
                                            <p:txEl>
                                              <p:pRg st="8" end="8"/>
                                            </p:txEl>
                                          </p:spTgt>
                                        </p:tgtEl>
                                        <p:attrNameLst>
                                          <p:attrName>style.visibility</p:attrName>
                                        </p:attrNameLst>
                                      </p:cBhvr>
                                      <p:to>
                                        <p:strVal val="visible"/>
                                      </p:to>
                                    </p:set>
                                    <p:anim calcmode="lin" valueType="num">
                                      <p:cBhvr additive="base">
                                        <p:cTn id="31" dur="500" fill="hold"/>
                                        <p:tgtEl>
                                          <p:spTgt spid="284675">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467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4675">
                                            <p:txEl>
                                              <p:pRg st="9" end="9"/>
                                            </p:txEl>
                                          </p:spTgt>
                                        </p:tgtEl>
                                        <p:attrNameLst>
                                          <p:attrName>style.visibility</p:attrName>
                                        </p:attrNameLst>
                                      </p:cBhvr>
                                      <p:to>
                                        <p:strVal val="visible"/>
                                      </p:to>
                                    </p:set>
                                    <p:anim calcmode="lin" valueType="num">
                                      <p:cBhvr additive="base">
                                        <p:cTn id="37" dur="500" fill="hold"/>
                                        <p:tgtEl>
                                          <p:spTgt spid="284675">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467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84675">
                                            <p:txEl>
                                              <p:pRg st="10" end="10"/>
                                            </p:txEl>
                                          </p:spTgt>
                                        </p:tgtEl>
                                        <p:attrNameLst>
                                          <p:attrName>style.visibility</p:attrName>
                                        </p:attrNameLst>
                                      </p:cBhvr>
                                      <p:to>
                                        <p:strVal val="visible"/>
                                      </p:to>
                                    </p:set>
                                    <p:anim calcmode="lin" valueType="num">
                                      <p:cBhvr additive="base">
                                        <p:cTn id="43" dur="500" fill="hold"/>
                                        <p:tgtEl>
                                          <p:spTgt spid="28467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8467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84675">
                                            <p:txEl>
                                              <p:pRg st="11" end="11"/>
                                            </p:txEl>
                                          </p:spTgt>
                                        </p:tgtEl>
                                        <p:attrNameLst>
                                          <p:attrName>style.visibility</p:attrName>
                                        </p:attrNameLst>
                                      </p:cBhvr>
                                      <p:to>
                                        <p:strVal val="visible"/>
                                      </p:to>
                                    </p:set>
                                    <p:anim calcmode="lin" valueType="num">
                                      <p:cBhvr additive="base">
                                        <p:cTn id="49" dur="500" fill="hold"/>
                                        <p:tgtEl>
                                          <p:spTgt spid="284675">
                                            <p:txEl>
                                              <p:pRg st="11" end="1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84675">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84675">
                                            <p:txEl>
                                              <p:pRg st="12" end="12"/>
                                            </p:txEl>
                                          </p:spTgt>
                                        </p:tgtEl>
                                        <p:attrNameLst>
                                          <p:attrName>style.visibility</p:attrName>
                                        </p:attrNameLst>
                                      </p:cBhvr>
                                      <p:to>
                                        <p:strVal val="visible"/>
                                      </p:to>
                                    </p:set>
                                    <p:anim calcmode="lin" valueType="num">
                                      <p:cBhvr additive="base">
                                        <p:cTn id="55" dur="500" fill="hold"/>
                                        <p:tgtEl>
                                          <p:spTgt spid="284675">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84675">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84675">
                                            <p:txEl>
                                              <p:pRg st="13" end="13"/>
                                            </p:txEl>
                                          </p:spTgt>
                                        </p:tgtEl>
                                        <p:attrNameLst>
                                          <p:attrName>style.visibility</p:attrName>
                                        </p:attrNameLst>
                                      </p:cBhvr>
                                      <p:to>
                                        <p:strVal val="visible"/>
                                      </p:to>
                                    </p:set>
                                    <p:anim calcmode="lin" valueType="num">
                                      <p:cBhvr additive="base">
                                        <p:cTn id="61" dur="500" fill="hold"/>
                                        <p:tgtEl>
                                          <p:spTgt spid="284675">
                                            <p:txEl>
                                              <p:pRg st="13" end="13"/>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84675">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675"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p:txBody>
          <a:bodyPr/>
          <a:lstStyle/>
          <a:p>
            <a:pPr eaLnBrk="1" hangingPunct="1">
              <a:defRPr/>
            </a:pPr>
            <a:r>
              <a:rPr lang="en-US" sz="3200" smtClean="0">
                <a:latin typeface="Times New Roman" pitchFamily="18" charset="0"/>
              </a:rPr>
              <a:t>Step 1</a:t>
            </a:r>
          </a:p>
        </p:txBody>
      </p:sp>
      <p:sp>
        <p:nvSpPr>
          <p:cNvPr id="12291" name="Rectangle 3"/>
          <p:cNvSpPr>
            <a:spLocks noGrp="1" noRot="1" noChangeArrowheads="1"/>
          </p:cNvSpPr>
          <p:nvPr>
            <p:ph type="body" idx="1"/>
          </p:nvPr>
        </p:nvSpPr>
        <p:spPr/>
        <p:txBody>
          <a:bodyPr>
            <a:normAutofit/>
          </a:bodyPr>
          <a:lstStyle/>
          <a:p>
            <a:pPr marL="457200" indent="-457200" eaLnBrk="1" hangingPunct="1">
              <a:lnSpc>
                <a:spcPct val="80000"/>
              </a:lnSpc>
              <a:buFont typeface="Arial" panose="020B0604020202020204" pitchFamily="34" charset="0"/>
              <a:buChar char="•"/>
              <a:defRPr/>
            </a:pPr>
            <a:r>
              <a:rPr lang="en-US" sz="2800" dirty="0" smtClean="0">
                <a:latin typeface="Times New Roman" pitchFamily="18" charset="0"/>
              </a:rPr>
              <a:t>Analyze your audience</a:t>
            </a:r>
          </a:p>
          <a:p>
            <a:pPr eaLnBrk="1" hangingPunct="1">
              <a:lnSpc>
                <a:spcPct val="80000"/>
              </a:lnSpc>
              <a:buFont typeface="Wingdings" pitchFamily="2" charset="2"/>
              <a:buNone/>
              <a:defRPr/>
            </a:pPr>
            <a:r>
              <a:rPr lang="en-US" sz="2800" dirty="0" smtClean="0">
                <a:latin typeface="Times New Roman" pitchFamily="18" charset="0"/>
              </a:rPr>
              <a:t>	a.  Who is your reader?</a:t>
            </a:r>
          </a:p>
          <a:p>
            <a:pPr eaLnBrk="1" hangingPunct="1">
              <a:lnSpc>
                <a:spcPct val="80000"/>
              </a:lnSpc>
              <a:buFont typeface="Wingdings" pitchFamily="2" charset="2"/>
              <a:buNone/>
              <a:defRPr/>
            </a:pPr>
            <a:r>
              <a:rPr lang="en-US" sz="2800" dirty="0" smtClean="0">
                <a:latin typeface="Times New Roman" pitchFamily="18" charset="0"/>
              </a:rPr>
              <a:t>	b.  What are your readers’ expectations?</a:t>
            </a:r>
          </a:p>
          <a:p>
            <a:pPr eaLnBrk="1" hangingPunct="1">
              <a:lnSpc>
                <a:spcPct val="80000"/>
              </a:lnSpc>
              <a:buFont typeface="Wingdings" pitchFamily="2" charset="2"/>
              <a:buNone/>
              <a:defRPr/>
            </a:pPr>
            <a:r>
              <a:rPr lang="en-US" sz="2800" dirty="0" smtClean="0">
                <a:latin typeface="Times New Roman" pitchFamily="18" charset="0"/>
              </a:rPr>
              <a:t>	c.  Why and how will readers use the 				document?</a:t>
            </a:r>
          </a:p>
          <a:p>
            <a:pPr eaLnBrk="1" hangingPunct="1">
              <a:lnSpc>
                <a:spcPct val="80000"/>
              </a:lnSpc>
              <a:buFont typeface="Wingdings" pitchFamily="2" charset="2"/>
              <a:buNone/>
              <a:defRPr/>
            </a:pPr>
            <a:r>
              <a:rPr lang="en-US" sz="2800" dirty="0" smtClean="0">
                <a:latin typeface="Times New Roman" pitchFamily="18" charset="0"/>
              </a:rPr>
              <a:t>	d.  Categories of readers.</a:t>
            </a:r>
          </a:p>
          <a:p>
            <a:pPr eaLnBrk="1" hangingPunct="1">
              <a:lnSpc>
                <a:spcPct val="80000"/>
              </a:lnSpc>
              <a:buFont typeface="Wingdings" pitchFamily="2" charset="2"/>
              <a:buNone/>
              <a:defRPr/>
            </a:pPr>
            <a:r>
              <a:rPr lang="en-US" sz="2800" dirty="0" smtClean="0">
                <a:latin typeface="Times New Roman" pitchFamily="18" charset="0"/>
              </a:rPr>
              <a:t>		1.  Expert</a:t>
            </a:r>
          </a:p>
          <a:p>
            <a:pPr eaLnBrk="1" hangingPunct="1">
              <a:lnSpc>
                <a:spcPct val="80000"/>
              </a:lnSpc>
              <a:buFont typeface="Wingdings" pitchFamily="2" charset="2"/>
              <a:buNone/>
              <a:defRPr/>
            </a:pPr>
            <a:r>
              <a:rPr lang="en-US" sz="2800" dirty="0" smtClean="0">
                <a:latin typeface="Times New Roman" pitchFamily="18" charset="0"/>
              </a:rPr>
              <a:t>		2.  Technician</a:t>
            </a:r>
          </a:p>
          <a:p>
            <a:pPr eaLnBrk="1" hangingPunct="1">
              <a:lnSpc>
                <a:spcPct val="80000"/>
              </a:lnSpc>
              <a:buFont typeface="Wingdings" pitchFamily="2" charset="2"/>
              <a:buNone/>
              <a:defRPr/>
            </a:pPr>
            <a:r>
              <a:rPr lang="en-US" sz="2800" dirty="0" smtClean="0">
                <a:latin typeface="Times New Roman" pitchFamily="18" charset="0"/>
              </a:rPr>
              <a:t>		3.  Manager</a:t>
            </a:r>
          </a:p>
          <a:p>
            <a:pPr eaLnBrk="1" hangingPunct="1">
              <a:lnSpc>
                <a:spcPct val="80000"/>
              </a:lnSpc>
              <a:buFont typeface="Wingdings" pitchFamily="2" charset="2"/>
              <a:buNone/>
              <a:defRPr/>
            </a:pPr>
            <a:endParaRPr lang="en-US" sz="2800" dirty="0" smtClean="0">
              <a:latin typeface="Times New Roman" pitchFamily="18" charset="0"/>
            </a:endParaRPr>
          </a:p>
        </p:txBody>
      </p:sp>
    </p:spTree>
    <p:extLst>
      <p:ext uri="{BB962C8B-B14F-4D97-AF65-F5344CB8AC3E}">
        <p14:creationId xmlns:p14="http://schemas.microsoft.com/office/powerpoint/2010/main" val="39197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291">
                                            <p:txEl>
                                              <p:pRg st="0" end="0"/>
                                            </p:txEl>
                                          </p:spTgt>
                                        </p:tgtEl>
                                        <p:attrNameLst>
                                          <p:attrName>style.visibility</p:attrName>
                                        </p:attrNameLst>
                                      </p:cBhvr>
                                      <p:to>
                                        <p:strVal val="visible"/>
                                      </p:to>
                                    </p:set>
                                    <p:animEffect transition="in" filter="fade">
                                      <p:cBhvr>
                                        <p:cTn id="7" dur="1000"/>
                                        <p:tgtEl>
                                          <p:spTgt spid="12291">
                                            <p:txEl>
                                              <p:pRg st="0" end="0"/>
                                            </p:txEl>
                                          </p:spTgt>
                                        </p:tgtEl>
                                      </p:cBhvr>
                                    </p:animEffect>
                                    <p:anim calcmode="lin" valueType="num">
                                      <p:cBhvr>
                                        <p:cTn id="8" dur="1000" fill="hold"/>
                                        <p:tgtEl>
                                          <p:spTgt spid="1229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29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291">
                                            <p:txEl>
                                              <p:pRg st="1" end="1"/>
                                            </p:txEl>
                                          </p:spTgt>
                                        </p:tgtEl>
                                        <p:attrNameLst>
                                          <p:attrName>style.visibility</p:attrName>
                                        </p:attrNameLst>
                                      </p:cBhvr>
                                      <p:to>
                                        <p:strVal val="visible"/>
                                      </p:to>
                                    </p:set>
                                    <p:animEffect transition="in" filter="fade">
                                      <p:cBhvr>
                                        <p:cTn id="14" dur="1000"/>
                                        <p:tgtEl>
                                          <p:spTgt spid="12291">
                                            <p:txEl>
                                              <p:pRg st="1" end="1"/>
                                            </p:txEl>
                                          </p:spTgt>
                                        </p:tgtEl>
                                      </p:cBhvr>
                                    </p:animEffect>
                                    <p:anim calcmode="lin" valueType="num">
                                      <p:cBhvr>
                                        <p:cTn id="15" dur="1000" fill="hold"/>
                                        <p:tgtEl>
                                          <p:spTgt spid="1229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29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291">
                                            <p:txEl>
                                              <p:pRg st="2" end="2"/>
                                            </p:txEl>
                                          </p:spTgt>
                                        </p:tgtEl>
                                        <p:attrNameLst>
                                          <p:attrName>style.visibility</p:attrName>
                                        </p:attrNameLst>
                                      </p:cBhvr>
                                      <p:to>
                                        <p:strVal val="visible"/>
                                      </p:to>
                                    </p:set>
                                    <p:animEffect transition="in" filter="fade">
                                      <p:cBhvr>
                                        <p:cTn id="21" dur="1000"/>
                                        <p:tgtEl>
                                          <p:spTgt spid="12291">
                                            <p:txEl>
                                              <p:pRg st="2" end="2"/>
                                            </p:txEl>
                                          </p:spTgt>
                                        </p:tgtEl>
                                      </p:cBhvr>
                                    </p:animEffect>
                                    <p:anim calcmode="lin" valueType="num">
                                      <p:cBhvr>
                                        <p:cTn id="22" dur="1000" fill="hold"/>
                                        <p:tgtEl>
                                          <p:spTgt spid="1229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29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291">
                                            <p:txEl>
                                              <p:pRg st="3" end="3"/>
                                            </p:txEl>
                                          </p:spTgt>
                                        </p:tgtEl>
                                        <p:attrNameLst>
                                          <p:attrName>style.visibility</p:attrName>
                                        </p:attrNameLst>
                                      </p:cBhvr>
                                      <p:to>
                                        <p:strVal val="visible"/>
                                      </p:to>
                                    </p:set>
                                    <p:animEffect transition="in" filter="fade">
                                      <p:cBhvr>
                                        <p:cTn id="28" dur="1000"/>
                                        <p:tgtEl>
                                          <p:spTgt spid="12291">
                                            <p:txEl>
                                              <p:pRg st="3" end="3"/>
                                            </p:txEl>
                                          </p:spTgt>
                                        </p:tgtEl>
                                      </p:cBhvr>
                                    </p:animEffect>
                                    <p:anim calcmode="lin" valueType="num">
                                      <p:cBhvr>
                                        <p:cTn id="29" dur="1000" fill="hold"/>
                                        <p:tgtEl>
                                          <p:spTgt spid="12291">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29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291">
                                            <p:txEl>
                                              <p:pRg st="4" end="4"/>
                                            </p:txEl>
                                          </p:spTgt>
                                        </p:tgtEl>
                                        <p:attrNameLst>
                                          <p:attrName>style.visibility</p:attrName>
                                        </p:attrNameLst>
                                      </p:cBhvr>
                                      <p:to>
                                        <p:strVal val="visible"/>
                                      </p:to>
                                    </p:set>
                                    <p:animEffect transition="in" filter="fade">
                                      <p:cBhvr>
                                        <p:cTn id="35" dur="1000"/>
                                        <p:tgtEl>
                                          <p:spTgt spid="12291">
                                            <p:txEl>
                                              <p:pRg st="4" end="4"/>
                                            </p:txEl>
                                          </p:spTgt>
                                        </p:tgtEl>
                                      </p:cBhvr>
                                    </p:animEffect>
                                    <p:anim calcmode="lin" valueType="num">
                                      <p:cBhvr>
                                        <p:cTn id="36" dur="1000" fill="hold"/>
                                        <p:tgtEl>
                                          <p:spTgt spid="12291">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29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291">
                                            <p:txEl>
                                              <p:pRg st="5" end="5"/>
                                            </p:txEl>
                                          </p:spTgt>
                                        </p:tgtEl>
                                        <p:attrNameLst>
                                          <p:attrName>style.visibility</p:attrName>
                                        </p:attrNameLst>
                                      </p:cBhvr>
                                      <p:to>
                                        <p:strVal val="visible"/>
                                      </p:to>
                                    </p:set>
                                    <p:animEffect transition="in" filter="fade">
                                      <p:cBhvr>
                                        <p:cTn id="42" dur="1000"/>
                                        <p:tgtEl>
                                          <p:spTgt spid="12291">
                                            <p:txEl>
                                              <p:pRg st="5" end="5"/>
                                            </p:txEl>
                                          </p:spTgt>
                                        </p:tgtEl>
                                      </p:cBhvr>
                                    </p:animEffect>
                                    <p:anim calcmode="lin" valueType="num">
                                      <p:cBhvr>
                                        <p:cTn id="43" dur="1000" fill="hold"/>
                                        <p:tgtEl>
                                          <p:spTgt spid="12291">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29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291">
                                            <p:txEl>
                                              <p:pRg st="6" end="6"/>
                                            </p:txEl>
                                          </p:spTgt>
                                        </p:tgtEl>
                                        <p:attrNameLst>
                                          <p:attrName>style.visibility</p:attrName>
                                        </p:attrNameLst>
                                      </p:cBhvr>
                                      <p:to>
                                        <p:strVal val="visible"/>
                                      </p:to>
                                    </p:set>
                                    <p:animEffect transition="in" filter="fade">
                                      <p:cBhvr>
                                        <p:cTn id="49" dur="1000"/>
                                        <p:tgtEl>
                                          <p:spTgt spid="12291">
                                            <p:txEl>
                                              <p:pRg st="6" end="6"/>
                                            </p:txEl>
                                          </p:spTgt>
                                        </p:tgtEl>
                                      </p:cBhvr>
                                    </p:animEffect>
                                    <p:anim calcmode="lin" valueType="num">
                                      <p:cBhvr>
                                        <p:cTn id="50" dur="1000" fill="hold"/>
                                        <p:tgtEl>
                                          <p:spTgt spid="12291">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29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291">
                                            <p:txEl>
                                              <p:pRg st="7" end="7"/>
                                            </p:txEl>
                                          </p:spTgt>
                                        </p:tgtEl>
                                        <p:attrNameLst>
                                          <p:attrName>style.visibility</p:attrName>
                                        </p:attrNameLst>
                                      </p:cBhvr>
                                      <p:to>
                                        <p:strVal val="visible"/>
                                      </p:to>
                                    </p:set>
                                    <p:animEffect transition="in" filter="fade">
                                      <p:cBhvr>
                                        <p:cTn id="56" dur="1000"/>
                                        <p:tgtEl>
                                          <p:spTgt spid="12291">
                                            <p:txEl>
                                              <p:pRg st="7" end="7"/>
                                            </p:txEl>
                                          </p:spTgt>
                                        </p:tgtEl>
                                      </p:cBhvr>
                                    </p:animEffect>
                                    <p:anim calcmode="lin" valueType="num">
                                      <p:cBhvr>
                                        <p:cTn id="57" dur="1000" fill="hold"/>
                                        <p:tgtEl>
                                          <p:spTgt spid="12291">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229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Rot="1" noChangeArrowheads="1"/>
          </p:cNvSpPr>
          <p:nvPr>
            <p:ph type="title"/>
          </p:nvPr>
        </p:nvSpPr>
        <p:spPr/>
        <p:txBody>
          <a:bodyPr/>
          <a:lstStyle/>
          <a:p>
            <a:pPr eaLnBrk="1" hangingPunct="1">
              <a:defRPr/>
            </a:pPr>
            <a:r>
              <a:rPr lang="en-US" smtClean="0"/>
              <a:t>Step 1</a:t>
            </a:r>
          </a:p>
        </p:txBody>
      </p:sp>
      <p:sp>
        <p:nvSpPr>
          <p:cNvPr id="285699" name="Rectangle 3"/>
          <p:cNvSpPr>
            <a:spLocks noGrp="1" noRot="1" noChangeArrowheads="1"/>
          </p:cNvSpPr>
          <p:nvPr>
            <p:ph type="body" idx="1"/>
          </p:nvPr>
        </p:nvSpPr>
        <p:spPr/>
        <p:txBody>
          <a:bodyPr/>
          <a:lstStyle/>
          <a:p>
            <a:pPr eaLnBrk="1" hangingPunct="1">
              <a:defRPr/>
            </a:pPr>
            <a:r>
              <a:rPr lang="en-US" dirty="0" smtClean="0"/>
              <a:t>Bottom Line</a:t>
            </a:r>
          </a:p>
          <a:p>
            <a:pPr lvl="1" eaLnBrk="1" hangingPunct="1">
              <a:defRPr/>
            </a:pPr>
            <a:r>
              <a:rPr lang="en-US" dirty="0" smtClean="0"/>
              <a:t>What is the one idea you want the reader to remember?  The sooner you can get this down to one or two sentences the faster you will be able to write. If you are having trouble with this, finish the rest of the Focus Sheet and return to this part</a:t>
            </a:r>
          </a:p>
        </p:txBody>
      </p:sp>
    </p:spTree>
    <p:extLst>
      <p:ext uri="{BB962C8B-B14F-4D97-AF65-F5344CB8AC3E}">
        <p14:creationId xmlns:p14="http://schemas.microsoft.com/office/powerpoint/2010/main" val="1627520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rrowheads="1"/>
          </p:cNvSpPr>
          <p:nvPr>
            <p:ph type="title"/>
          </p:nvPr>
        </p:nvSpPr>
        <p:spPr/>
        <p:txBody>
          <a:bodyPr/>
          <a:lstStyle/>
          <a:p>
            <a:pPr eaLnBrk="1" hangingPunct="1">
              <a:defRPr/>
            </a:pPr>
            <a:r>
              <a:rPr lang="en-US" smtClean="0"/>
              <a:t>Step 1</a:t>
            </a:r>
          </a:p>
        </p:txBody>
      </p:sp>
      <p:sp>
        <p:nvSpPr>
          <p:cNvPr id="286723" name="Rectangle 3"/>
          <p:cNvSpPr>
            <a:spLocks noGrp="1" noRot="1" noChangeArrowheads="1"/>
          </p:cNvSpPr>
          <p:nvPr>
            <p:ph type="body" idx="1"/>
          </p:nvPr>
        </p:nvSpPr>
        <p:spPr/>
        <p:txBody>
          <a:bodyPr/>
          <a:lstStyle/>
          <a:p>
            <a:pPr marL="457200" indent="-457200" eaLnBrk="1" hangingPunct="1">
              <a:buFont typeface="Arial" panose="020B0604020202020204" pitchFamily="34" charset="0"/>
              <a:buChar char="•"/>
              <a:defRPr/>
            </a:pPr>
            <a:r>
              <a:rPr lang="en-US" dirty="0" smtClean="0"/>
              <a:t>Strategy</a:t>
            </a:r>
          </a:p>
          <a:p>
            <a:pPr marL="800100" lvl="1" indent="-342900" eaLnBrk="1" hangingPunct="1">
              <a:buFont typeface="Arial" panose="020B0604020202020204" pitchFamily="34" charset="0"/>
              <a:buChar char="•"/>
              <a:defRPr/>
            </a:pPr>
            <a:r>
              <a:rPr lang="en-US" dirty="0" smtClean="0"/>
              <a:t>Make sure that the timing of your communication is correct. </a:t>
            </a:r>
          </a:p>
          <a:p>
            <a:pPr lvl="1" eaLnBrk="1" hangingPunct="1">
              <a:defRPr/>
            </a:pPr>
            <a:endParaRPr lang="en-US" dirty="0" smtClean="0"/>
          </a:p>
          <a:p>
            <a:pPr marL="800100" lvl="1" indent="-342900" eaLnBrk="1" hangingPunct="1">
              <a:buFont typeface="Arial" panose="020B0604020202020204" pitchFamily="34" charset="0"/>
              <a:buChar char="•"/>
              <a:defRPr/>
            </a:pPr>
            <a:r>
              <a:rPr lang="en-US" dirty="0" smtClean="0"/>
              <a:t>Keep the results you want in mind and make your requests as clear as possible. </a:t>
            </a:r>
          </a:p>
        </p:txBody>
      </p:sp>
    </p:spTree>
    <p:extLst>
      <p:ext uri="{BB962C8B-B14F-4D97-AF65-F5344CB8AC3E}">
        <p14:creationId xmlns:p14="http://schemas.microsoft.com/office/powerpoint/2010/main" val="6711530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rrowheads="1"/>
          </p:cNvSpPr>
          <p:nvPr>
            <p:ph type="title"/>
          </p:nvPr>
        </p:nvSpPr>
        <p:spPr/>
        <p:txBody>
          <a:bodyPr/>
          <a:lstStyle/>
          <a:p>
            <a:pPr eaLnBrk="1" hangingPunct="1">
              <a:defRPr/>
            </a:pPr>
            <a:r>
              <a:rPr lang="en-US" sz="4000" smtClean="0"/>
              <a:t>Step 2    Generating Ideas</a:t>
            </a:r>
          </a:p>
        </p:txBody>
      </p:sp>
      <p:sp>
        <p:nvSpPr>
          <p:cNvPr id="287747" name="Rectangle 3"/>
          <p:cNvSpPr>
            <a:spLocks noGrp="1" noRot="1" noChangeArrowheads="1"/>
          </p:cNvSpPr>
          <p:nvPr>
            <p:ph type="body" idx="1"/>
          </p:nvPr>
        </p:nvSpPr>
        <p:spPr/>
        <p:txBody>
          <a:bodyPr>
            <a:normAutofit fontScale="85000" lnSpcReduction="10000"/>
          </a:bodyPr>
          <a:lstStyle/>
          <a:p>
            <a:pPr eaLnBrk="1" hangingPunct="1">
              <a:lnSpc>
                <a:spcPct val="80000"/>
              </a:lnSpc>
              <a:buFont typeface="Wingdings" pitchFamily="2" charset="2"/>
              <a:buNone/>
              <a:defRPr/>
            </a:pPr>
            <a:endParaRPr lang="en-US" sz="2000" dirty="0" smtClean="0"/>
          </a:p>
          <a:p>
            <a:pPr eaLnBrk="1" hangingPunct="1">
              <a:lnSpc>
                <a:spcPct val="80000"/>
              </a:lnSpc>
              <a:buFont typeface="Wingdings" pitchFamily="2" charset="2"/>
              <a:buNone/>
              <a:defRPr/>
            </a:pPr>
            <a:endParaRPr lang="en-US" sz="2000" dirty="0" smtClean="0"/>
          </a:p>
          <a:p>
            <a:pPr marL="457200" indent="-457200" eaLnBrk="1" hangingPunct="1">
              <a:lnSpc>
                <a:spcPct val="80000"/>
              </a:lnSpc>
              <a:buFont typeface="Arial" panose="020B0604020202020204" pitchFamily="34" charset="0"/>
              <a:buChar char="•"/>
              <a:defRPr/>
            </a:pPr>
            <a:r>
              <a:rPr lang="en-US" sz="2800" dirty="0" smtClean="0"/>
              <a:t>Getting started is sometimes the hardest part of writing! </a:t>
            </a:r>
          </a:p>
          <a:p>
            <a:pPr marL="457200" indent="-457200" eaLnBrk="1" hangingPunct="1">
              <a:lnSpc>
                <a:spcPct val="80000"/>
              </a:lnSpc>
              <a:buFont typeface="Arial" panose="020B0604020202020204" pitchFamily="34" charset="0"/>
              <a:buChar char="•"/>
              <a:defRPr/>
            </a:pPr>
            <a:endParaRPr lang="en-US" dirty="0"/>
          </a:p>
          <a:p>
            <a:pPr marL="457200" indent="-457200" eaLnBrk="1" hangingPunct="1">
              <a:lnSpc>
                <a:spcPct val="80000"/>
              </a:lnSpc>
              <a:buFont typeface="Arial" panose="020B0604020202020204" pitchFamily="34" charset="0"/>
              <a:buChar char="•"/>
              <a:defRPr/>
            </a:pPr>
            <a:r>
              <a:rPr lang="en-US" sz="2800" dirty="0" smtClean="0"/>
              <a:t>To lower the barrier to generating ideas, write ideas as they come, in no particular order</a:t>
            </a:r>
          </a:p>
          <a:p>
            <a:pPr eaLnBrk="1" hangingPunct="1">
              <a:lnSpc>
                <a:spcPct val="80000"/>
              </a:lnSpc>
              <a:buFont typeface="Wingdings" pitchFamily="2" charset="2"/>
              <a:buNone/>
              <a:defRPr/>
            </a:pPr>
            <a:endParaRPr lang="en-US" dirty="0"/>
          </a:p>
          <a:p>
            <a:pPr marL="457200" indent="-457200" eaLnBrk="1" hangingPunct="1">
              <a:lnSpc>
                <a:spcPct val="80000"/>
              </a:lnSpc>
              <a:buFont typeface="Arial" panose="020B0604020202020204" pitchFamily="34" charset="0"/>
              <a:buChar char="•"/>
              <a:defRPr/>
            </a:pPr>
            <a:r>
              <a:rPr lang="en-US" sz="2800" dirty="0" smtClean="0"/>
              <a:t>Developing a plan, or strategy, will help you use your writing time more efficiently.</a:t>
            </a:r>
          </a:p>
          <a:p>
            <a:pPr eaLnBrk="1" hangingPunct="1">
              <a:lnSpc>
                <a:spcPct val="80000"/>
              </a:lnSpc>
              <a:defRPr/>
            </a:pPr>
            <a:endParaRPr lang="en-US" sz="2800" dirty="0" smtClean="0"/>
          </a:p>
          <a:p>
            <a:pPr eaLnBrk="1" hangingPunct="1">
              <a:lnSpc>
                <a:spcPct val="80000"/>
              </a:lnSpc>
              <a:buFont typeface="Wingdings" pitchFamily="2" charset="2"/>
              <a:buNone/>
              <a:defRPr/>
            </a:pPr>
            <a:endParaRPr lang="en-US" sz="2800" dirty="0" smtClean="0"/>
          </a:p>
          <a:p>
            <a:pPr eaLnBrk="1" hangingPunct="1">
              <a:lnSpc>
                <a:spcPct val="80000"/>
              </a:lnSpc>
              <a:buFont typeface="Wingdings" pitchFamily="2" charset="2"/>
              <a:buNone/>
              <a:defRPr/>
            </a:pPr>
            <a:r>
              <a:rPr lang="en-US" sz="2000" dirty="0" smtClean="0"/>
              <a:t>	</a:t>
            </a:r>
          </a:p>
        </p:txBody>
      </p:sp>
    </p:spTree>
    <p:extLst>
      <p:ext uri="{BB962C8B-B14F-4D97-AF65-F5344CB8AC3E}">
        <p14:creationId xmlns:p14="http://schemas.microsoft.com/office/powerpoint/2010/main" val="811734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noRot="1" noChangeArrowheads="1"/>
          </p:cNvSpPr>
          <p:nvPr>
            <p:ph type="title"/>
          </p:nvPr>
        </p:nvSpPr>
        <p:spPr/>
        <p:txBody>
          <a:bodyPr/>
          <a:lstStyle/>
          <a:p>
            <a:pPr eaLnBrk="1" hangingPunct="1">
              <a:defRPr/>
            </a:pPr>
            <a:r>
              <a:rPr lang="en-US" dirty="0" smtClean="0"/>
              <a:t>Step 2  Generating Ideas</a:t>
            </a:r>
          </a:p>
        </p:txBody>
      </p:sp>
      <p:sp>
        <p:nvSpPr>
          <p:cNvPr id="299011" name="Rectangle 3"/>
          <p:cNvSpPr>
            <a:spLocks noGrp="1" noRot="1" noChangeArrowheads="1"/>
          </p:cNvSpPr>
          <p:nvPr>
            <p:ph type="body" idx="1"/>
          </p:nvPr>
        </p:nvSpPr>
        <p:spPr/>
        <p:txBody>
          <a:bodyPr>
            <a:normAutofit fontScale="92500" lnSpcReduction="10000"/>
          </a:bodyPr>
          <a:lstStyle/>
          <a:p>
            <a:pPr eaLnBrk="1" hangingPunct="1">
              <a:lnSpc>
                <a:spcPct val="80000"/>
              </a:lnSpc>
              <a:buFont typeface="Wingdings" pitchFamily="2" charset="2"/>
              <a:buNone/>
              <a:defRPr/>
            </a:pPr>
            <a:r>
              <a:rPr lang="en-US" sz="2400" dirty="0" smtClean="0"/>
              <a:t>1.  Put all of your ideas down on paper to:</a:t>
            </a:r>
          </a:p>
          <a:p>
            <a:pPr eaLnBrk="1" hangingPunct="1">
              <a:lnSpc>
                <a:spcPct val="80000"/>
              </a:lnSpc>
              <a:buFont typeface="Wingdings" pitchFamily="2" charset="2"/>
              <a:buNone/>
              <a:defRPr/>
            </a:pPr>
            <a:r>
              <a:rPr lang="en-US" sz="2400" dirty="0" smtClean="0"/>
              <a:t>	a. see if your information is complete</a:t>
            </a:r>
          </a:p>
          <a:p>
            <a:pPr eaLnBrk="1" hangingPunct="1">
              <a:lnSpc>
                <a:spcPct val="80000"/>
              </a:lnSpc>
              <a:buFont typeface="Wingdings" pitchFamily="2" charset="2"/>
              <a:buNone/>
              <a:defRPr/>
            </a:pPr>
            <a:r>
              <a:rPr lang="en-US" sz="2400" dirty="0" smtClean="0"/>
              <a:t>	b. decide what to use and what to omit</a:t>
            </a:r>
          </a:p>
          <a:p>
            <a:pPr eaLnBrk="1" hangingPunct="1">
              <a:lnSpc>
                <a:spcPct val="80000"/>
              </a:lnSpc>
              <a:buFont typeface="Wingdings" pitchFamily="2" charset="2"/>
              <a:buNone/>
              <a:defRPr/>
            </a:pPr>
            <a:r>
              <a:rPr lang="en-US" sz="2400" dirty="0"/>
              <a:t> </a:t>
            </a:r>
            <a:r>
              <a:rPr lang="en-US" sz="2400" dirty="0" smtClean="0"/>
              <a:t>            c. organize an effective presentation.</a:t>
            </a:r>
          </a:p>
          <a:p>
            <a:pPr eaLnBrk="1" hangingPunct="1">
              <a:lnSpc>
                <a:spcPct val="80000"/>
              </a:lnSpc>
              <a:buFont typeface="Wingdings" pitchFamily="2" charset="2"/>
              <a:buNone/>
              <a:defRPr/>
            </a:pPr>
            <a:r>
              <a:rPr lang="en-US" sz="2400" dirty="0">
                <a:latin typeface="Times New Roman" pitchFamily="18" charset="0"/>
              </a:rPr>
              <a:t> </a:t>
            </a:r>
            <a:r>
              <a:rPr lang="en-US" sz="2400" dirty="0" smtClean="0">
                <a:latin typeface="Times New Roman" pitchFamily="18" charset="0"/>
              </a:rPr>
              <a:t>            </a:t>
            </a:r>
            <a:r>
              <a:rPr lang="en-US" sz="2400" dirty="0" smtClean="0"/>
              <a:t>d. think or brainstorm to get out all your ideas without committing to their importance or the order in which you will use them</a:t>
            </a:r>
          </a:p>
          <a:p>
            <a:pPr eaLnBrk="1" hangingPunct="1">
              <a:lnSpc>
                <a:spcPct val="80000"/>
              </a:lnSpc>
              <a:buFont typeface="Wingdings" pitchFamily="2" charset="2"/>
              <a:buNone/>
              <a:defRPr/>
            </a:pPr>
            <a:r>
              <a:rPr lang="en-US" sz="2400" dirty="0" smtClean="0"/>
              <a:t>		</a:t>
            </a:r>
          </a:p>
          <a:p>
            <a:pPr eaLnBrk="1" hangingPunct="1">
              <a:lnSpc>
                <a:spcPct val="80000"/>
              </a:lnSpc>
              <a:buFont typeface="Wingdings" pitchFamily="2" charset="2"/>
              <a:buNone/>
              <a:defRPr/>
            </a:pPr>
            <a:r>
              <a:rPr lang="en-US" sz="2400" dirty="0" smtClean="0"/>
              <a:t>2.   Researching additional information</a:t>
            </a:r>
          </a:p>
          <a:p>
            <a:pPr eaLnBrk="1" hangingPunct="1">
              <a:lnSpc>
                <a:spcPct val="80000"/>
              </a:lnSpc>
              <a:buFont typeface="Wingdings" pitchFamily="2" charset="2"/>
              <a:buNone/>
              <a:defRPr/>
            </a:pPr>
            <a:r>
              <a:rPr lang="en-US" sz="2400" dirty="0" smtClean="0"/>
              <a:t>		 a.  Find out what is already published</a:t>
            </a:r>
          </a:p>
          <a:p>
            <a:pPr eaLnBrk="1" hangingPunct="1">
              <a:lnSpc>
                <a:spcPct val="80000"/>
              </a:lnSpc>
              <a:buFont typeface="Wingdings" pitchFamily="2" charset="2"/>
              <a:buNone/>
              <a:defRPr/>
            </a:pPr>
            <a:r>
              <a:rPr lang="en-US" sz="2400" dirty="0" smtClean="0"/>
              <a:t>		 b.  Evaluate the information</a:t>
            </a:r>
          </a:p>
          <a:p>
            <a:pPr eaLnBrk="1" hangingPunct="1">
              <a:lnSpc>
                <a:spcPct val="80000"/>
              </a:lnSpc>
              <a:buFont typeface="Wingdings" pitchFamily="2" charset="2"/>
              <a:buNone/>
              <a:defRPr/>
            </a:pPr>
            <a:r>
              <a:rPr lang="en-US" sz="2400" dirty="0" smtClean="0"/>
              <a:t>		 c.  Gather new information</a:t>
            </a:r>
          </a:p>
          <a:p>
            <a:pPr eaLnBrk="1" hangingPunct="1">
              <a:lnSpc>
                <a:spcPct val="80000"/>
              </a:lnSpc>
              <a:buFont typeface="Wingdings" pitchFamily="2" charset="2"/>
              <a:buNone/>
              <a:defRPr/>
            </a:pPr>
            <a:endParaRPr lang="en-US" sz="2400" dirty="0" smtClean="0"/>
          </a:p>
          <a:p>
            <a:pPr eaLnBrk="1" hangingPunct="1">
              <a:lnSpc>
                <a:spcPct val="80000"/>
              </a:lnSpc>
              <a:defRPr/>
            </a:pPr>
            <a:endParaRPr lang="en-US" sz="2000" dirty="0" smtClean="0"/>
          </a:p>
        </p:txBody>
      </p:sp>
    </p:spTree>
    <p:extLst>
      <p:ext uri="{BB962C8B-B14F-4D97-AF65-F5344CB8AC3E}">
        <p14:creationId xmlns:p14="http://schemas.microsoft.com/office/powerpoint/2010/main" val="35358877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p:cNvSpPr>
            <a:spLocks noGrp="1" noRot="1" noChangeArrowheads="1"/>
          </p:cNvSpPr>
          <p:nvPr>
            <p:ph type="title"/>
          </p:nvPr>
        </p:nvSpPr>
        <p:spPr/>
        <p:txBody>
          <a:bodyPr/>
          <a:lstStyle/>
          <a:p>
            <a:pPr eaLnBrk="1" hangingPunct="1">
              <a:defRPr/>
            </a:pPr>
            <a:r>
              <a:rPr lang="en-US" smtClean="0"/>
              <a:t>Step</a:t>
            </a:r>
            <a:r>
              <a:rPr lang="en-US" sz="4000" smtClean="0"/>
              <a:t> 3 Group Information Under Headlines</a:t>
            </a:r>
          </a:p>
        </p:txBody>
      </p:sp>
      <p:sp>
        <p:nvSpPr>
          <p:cNvPr id="288771" name="Rectangle 3"/>
          <p:cNvSpPr>
            <a:spLocks noGrp="1" noRot="1" noChangeArrowheads="1"/>
          </p:cNvSpPr>
          <p:nvPr>
            <p:ph type="body" idx="1"/>
          </p:nvPr>
        </p:nvSpPr>
        <p:spPr/>
        <p:txBody>
          <a:bodyPr/>
          <a:lstStyle/>
          <a:p>
            <a:pPr eaLnBrk="1" hangingPunct="1">
              <a:lnSpc>
                <a:spcPct val="80000"/>
              </a:lnSpc>
              <a:defRPr/>
            </a:pPr>
            <a:r>
              <a:rPr lang="en-US" sz="2000" smtClean="0"/>
              <a:t>Now it is time to group related ideas.  The possibilities are numerous.  Here are some: </a:t>
            </a:r>
          </a:p>
          <a:p>
            <a:pPr lvl="4" eaLnBrk="1" hangingPunct="1">
              <a:lnSpc>
                <a:spcPct val="80000"/>
              </a:lnSpc>
              <a:defRPr/>
            </a:pPr>
            <a:r>
              <a:rPr lang="en-US" smtClean="0"/>
              <a:t>Statement of purpose</a:t>
            </a:r>
          </a:p>
          <a:p>
            <a:pPr lvl="4" eaLnBrk="1" hangingPunct="1">
              <a:lnSpc>
                <a:spcPct val="80000"/>
              </a:lnSpc>
              <a:defRPr/>
            </a:pPr>
            <a:r>
              <a:rPr lang="en-US" smtClean="0"/>
              <a:t>Proposal</a:t>
            </a:r>
          </a:p>
          <a:p>
            <a:pPr lvl="4" eaLnBrk="1" hangingPunct="1">
              <a:lnSpc>
                <a:spcPct val="80000"/>
              </a:lnSpc>
              <a:defRPr/>
            </a:pPr>
            <a:r>
              <a:rPr lang="en-US" smtClean="0"/>
              <a:t>Request for Action</a:t>
            </a:r>
          </a:p>
          <a:p>
            <a:pPr lvl="4" eaLnBrk="1" hangingPunct="1">
              <a:lnSpc>
                <a:spcPct val="80000"/>
              </a:lnSpc>
              <a:defRPr/>
            </a:pPr>
            <a:r>
              <a:rPr lang="en-US" smtClean="0"/>
              <a:t>Rationale for Action</a:t>
            </a:r>
          </a:p>
          <a:p>
            <a:pPr lvl="4" eaLnBrk="1" hangingPunct="1">
              <a:lnSpc>
                <a:spcPct val="80000"/>
              </a:lnSpc>
              <a:defRPr/>
            </a:pPr>
            <a:r>
              <a:rPr lang="en-US" smtClean="0"/>
              <a:t>Background Information</a:t>
            </a:r>
          </a:p>
          <a:p>
            <a:pPr lvl="4" eaLnBrk="1" hangingPunct="1">
              <a:lnSpc>
                <a:spcPct val="80000"/>
              </a:lnSpc>
              <a:defRPr/>
            </a:pPr>
            <a:r>
              <a:rPr lang="en-US" smtClean="0"/>
              <a:t>Explanation of a process</a:t>
            </a:r>
          </a:p>
          <a:p>
            <a:pPr lvl="4" eaLnBrk="1" hangingPunct="1">
              <a:lnSpc>
                <a:spcPct val="80000"/>
              </a:lnSpc>
              <a:defRPr/>
            </a:pPr>
            <a:r>
              <a:rPr lang="en-US" smtClean="0"/>
              <a:t>Results of a Study</a:t>
            </a:r>
          </a:p>
          <a:p>
            <a:pPr lvl="4" eaLnBrk="1" hangingPunct="1">
              <a:lnSpc>
                <a:spcPct val="80000"/>
              </a:lnSpc>
              <a:defRPr/>
            </a:pPr>
            <a:r>
              <a:rPr lang="en-US" smtClean="0"/>
              <a:t>Conclusions</a:t>
            </a:r>
          </a:p>
          <a:p>
            <a:pPr lvl="4" eaLnBrk="1" hangingPunct="1">
              <a:lnSpc>
                <a:spcPct val="80000"/>
              </a:lnSpc>
              <a:defRPr/>
            </a:pPr>
            <a:r>
              <a:rPr lang="en-US" smtClean="0"/>
              <a:t>Observations</a:t>
            </a:r>
          </a:p>
          <a:p>
            <a:pPr lvl="4" eaLnBrk="1" hangingPunct="1">
              <a:lnSpc>
                <a:spcPct val="80000"/>
              </a:lnSpc>
              <a:defRPr/>
            </a:pPr>
            <a:r>
              <a:rPr lang="en-US" smtClean="0"/>
              <a:t>Evaluation</a:t>
            </a:r>
          </a:p>
          <a:p>
            <a:pPr lvl="4" eaLnBrk="1" hangingPunct="1">
              <a:lnSpc>
                <a:spcPct val="80000"/>
              </a:lnSpc>
              <a:defRPr/>
            </a:pPr>
            <a:r>
              <a:rPr lang="en-US" smtClean="0"/>
              <a:t>Implementation Plan</a:t>
            </a:r>
          </a:p>
          <a:p>
            <a:pPr lvl="4" eaLnBrk="1" hangingPunct="1">
              <a:lnSpc>
                <a:spcPct val="80000"/>
              </a:lnSpc>
              <a:defRPr/>
            </a:pPr>
            <a:r>
              <a:rPr lang="en-US" smtClean="0"/>
              <a:t>Recommendations</a:t>
            </a:r>
          </a:p>
        </p:txBody>
      </p:sp>
    </p:spTree>
    <p:extLst>
      <p:ext uri="{BB962C8B-B14F-4D97-AF65-F5344CB8AC3E}">
        <p14:creationId xmlns:p14="http://schemas.microsoft.com/office/powerpoint/2010/main" val="11544058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Rot="1" noChangeArrowheads="1"/>
          </p:cNvSpPr>
          <p:nvPr>
            <p:ph type="title"/>
          </p:nvPr>
        </p:nvSpPr>
        <p:spPr/>
        <p:txBody>
          <a:bodyPr/>
          <a:lstStyle/>
          <a:p>
            <a:pPr eaLnBrk="1" hangingPunct="1">
              <a:defRPr/>
            </a:pPr>
            <a:r>
              <a:rPr lang="en-US" dirty="0" smtClean="0"/>
              <a:t>Step 3  Organize the Info</a:t>
            </a:r>
          </a:p>
        </p:txBody>
      </p:sp>
      <p:sp>
        <p:nvSpPr>
          <p:cNvPr id="291843" name="Rectangle 3"/>
          <p:cNvSpPr>
            <a:spLocks noGrp="1" noRot="1" noChangeArrowheads="1"/>
          </p:cNvSpPr>
          <p:nvPr>
            <p:ph type="body" idx="1"/>
          </p:nvPr>
        </p:nvSpPr>
        <p:spPr/>
        <p:txBody>
          <a:bodyPr>
            <a:normAutofit lnSpcReduction="10000"/>
          </a:bodyPr>
          <a:lstStyle/>
          <a:p>
            <a:pPr eaLnBrk="1" hangingPunct="1">
              <a:lnSpc>
                <a:spcPct val="80000"/>
              </a:lnSpc>
              <a:defRPr/>
            </a:pPr>
            <a:r>
              <a:rPr lang="en-US" sz="2800" dirty="0" smtClean="0"/>
              <a:t>Typical Categories for </a:t>
            </a:r>
            <a:r>
              <a:rPr lang="en-US" sz="2800" dirty="0" smtClean="0">
                <a:solidFill>
                  <a:srgbClr val="FF0000"/>
                </a:solidFill>
              </a:rPr>
              <a:t>Status Reports</a:t>
            </a:r>
          </a:p>
          <a:p>
            <a:pPr lvl="1" eaLnBrk="1" hangingPunct="1">
              <a:lnSpc>
                <a:spcPct val="80000"/>
              </a:lnSpc>
              <a:buFontTx/>
              <a:buNone/>
              <a:defRPr/>
            </a:pPr>
            <a:r>
              <a:rPr lang="en-US" sz="2400" dirty="0" smtClean="0"/>
              <a:t>1.  Executive Summary</a:t>
            </a:r>
          </a:p>
          <a:p>
            <a:pPr lvl="1" eaLnBrk="1" hangingPunct="1">
              <a:lnSpc>
                <a:spcPct val="80000"/>
              </a:lnSpc>
              <a:buFontTx/>
              <a:buNone/>
              <a:defRPr/>
            </a:pPr>
            <a:r>
              <a:rPr lang="en-US" sz="2400" dirty="0" smtClean="0"/>
              <a:t>2. Project Description</a:t>
            </a:r>
          </a:p>
          <a:p>
            <a:pPr lvl="1" eaLnBrk="1" hangingPunct="1">
              <a:lnSpc>
                <a:spcPct val="80000"/>
              </a:lnSpc>
              <a:buFontTx/>
              <a:buNone/>
              <a:defRPr/>
            </a:pPr>
            <a:r>
              <a:rPr lang="en-US" sz="2400" dirty="0" smtClean="0"/>
              <a:t>3. Current Status</a:t>
            </a:r>
          </a:p>
          <a:p>
            <a:pPr lvl="1" eaLnBrk="1" hangingPunct="1">
              <a:lnSpc>
                <a:spcPct val="80000"/>
              </a:lnSpc>
              <a:buFontTx/>
              <a:buNone/>
              <a:defRPr/>
            </a:pPr>
            <a:r>
              <a:rPr lang="en-US" sz="2400" dirty="0" smtClean="0"/>
              <a:t>4. Successful Aspects</a:t>
            </a:r>
          </a:p>
          <a:p>
            <a:pPr lvl="1" eaLnBrk="1" hangingPunct="1">
              <a:lnSpc>
                <a:spcPct val="80000"/>
              </a:lnSpc>
              <a:buFontTx/>
              <a:buNone/>
              <a:defRPr/>
            </a:pPr>
            <a:r>
              <a:rPr lang="en-US" sz="2400" dirty="0" smtClean="0"/>
              <a:t>5. Problems Encountered</a:t>
            </a:r>
          </a:p>
          <a:p>
            <a:pPr lvl="1" eaLnBrk="1" hangingPunct="1">
              <a:lnSpc>
                <a:spcPct val="80000"/>
              </a:lnSpc>
              <a:buFontTx/>
              <a:buNone/>
              <a:defRPr/>
            </a:pPr>
            <a:r>
              <a:rPr lang="en-US" sz="2400" dirty="0" smtClean="0"/>
              <a:t>6. Planned Solutions</a:t>
            </a:r>
          </a:p>
          <a:p>
            <a:pPr eaLnBrk="1" hangingPunct="1">
              <a:lnSpc>
                <a:spcPct val="80000"/>
              </a:lnSpc>
              <a:defRPr/>
            </a:pPr>
            <a:r>
              <a:rPr lang="en-US" sz="2800" dirty="0" smtClean="0"/>
              <a:t>  	</a:t>
            </a:r>
            <a:r>
              <a:rPr lang="en-US" dirty="0"/>
              <a:t>-</a:t>
            </a:r>
            <a:r>
              <a:rPr lang="en-US" sz="2800" dirty="0" smtClean="0"/>
              <a:t>further information needed</a:t>
            </a:r>
          </a:p>
          <a:p>
            <a:pPr eaLnBrk="1" hangingPunct="1">
              <a:lnSpc>
                <a:spcPct val="80000"/>
              </a:lnSpc>
              <a:defRPr/>
            </a:pPr>
            <a:r>
              <a:rPr lang="en-US" sz="2800" dirty="0" smtClean="0"/>
              <a:t>          -opinion needed</a:t>
            </a:r>
          </a:p>
          <a:p>
            <a:pPr eaLnBrk="1" hangingPunct="1">
              <a:lnSpc>
                <a:spcPct val="80000"/>
              </a:lnSpc>
              <a:defRPr/>
            </a:pPr>
            <a:r>
              <a:rPr lang="en-US" sz="2800" dirty="0" smtClean="0"/>
              <a:t>          -decision needed</a:t>
            </a:r>
          </a:p>
          <a:p>
            <a:pPr eaLnBrk="1" hangingPunct="1">
              <a:lnSpc>
                <a:spcPct val="80000"/>
              </a:lnSpc>
              <a:defRPr/>
            </a:pPr>
            <a:r>
              <a:rPr lang="en-US" sz="2800" dirty="0" smtClean="0"/>
              <a:t>          -request for confirmation of plan </a:t>
            </a:r>
          </a:p>
        </p:txBody>
      </p:sp>
    </p:spTree>
    <p:extLst>
      <p:ext uri="{BB962C8B-B14F-4D97-AF65-F5344CB8AC3E}">
        <p14:creationId xmlns:p14="http://schemas.microsoft.com/office/powerpoint/2010/main" val="3358603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Aug 27,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Rot="1" noChangeArrowheads="1"/>
          </p:cNvSpPr>
          <p:nvPr>
            <p:ph type="title"/>
          </p:nvPr>
        </p:nvSpPr>
        <p:spPr/>
        <p:txBody>
          <a:bodyPr/>
          <a:lstStyle/>
          <a:p>
            <a:pPr eaLnBrk="1" hangingPunct="1">
              <a:defRPr/>
            </a:pPr>
            <a:r>
              <a:rPr lang="en-US" dirty="0" smtClean="0"/>
              <a:t>Step 3 Organize the  Info</a:t>
            </a:r>
          </a:p>
        </p:txBody>
      </p:sp>
      <p:sp>
        <p:nvSpPr>
          <p:cNvPr id="292867" name="Rectangle 3"/>
          <p:cNvSpPr>
            <a:spLocks noGrp="1" noRot="1" noChangeArrowheads="1"/>
          </p:cNvSpPr>
          <p:nvPr>
            <p:ph type="body" idx="1"/>
          </p:nvPr>
        </p:nvSpPr>
        <p:spPr/>
        <p:txBody>
          <a:bodyPr/>
          <a:lstStyle/>
          <a:p>
            <a:pPr marL="1371600" lvl="2" indent="-457200" eaLnBrk="1" hangingPunct="1">
              <a:buFont typeface="Wingdings" pitchFamily="2" charset="2"/>
              <a:buAutoNum type="arabicPeriod" startAt="7"/>
              <a:defRPr/>
            </a:pPr>
            <a:r>
              <a:rPr lang="en-US" dirty="0" smtClean="0"/>
              <a:t>Other projects completed– summary of each</a:t>
            </a:r>
          </a:p>
          <a:p>
            <a:pPr marL="1371600" lvl="2" indent="-457200" eaLnBrk="1" hangingPunct="1">
              <a:buFont typeface="Wingdings" pitchFamily="2" charset="2"/>
              <a:buAutoNum type="arabicPeriod" startAt="7"/>
              <a:defRPr/>
            </a:pPr>
            <a:r>
              <a:rPr lang="en-US" dirty="0" smtClean="0"/>
              <a:t>Other projects still in progress</a:t>
            </a:r>
          </a:p>
          <a:p>
            <a:pPr marL="1371600" lvl="2" indent="-457200" eaLnBrk="1" hangingPunct="1">
              <a:buFont typeface="Wingdings" pitchFamily="2" charset="2"/>
              <a:buNone/>
              <a:defRPr/>
            </a:pPr>
            <a:r>
              <a:rPr lang="en-US" dirty="0" smtClean="0"/>
              <a:t>           background</a:t>
            </a:r>
          </a:p>
          <a:p>
            <a:pPr marL="1371600" lvl="2" indent="-457200" eaLnBrk="1" hangingPunct="1">
              <a:buFont typeface="Wingdings" pitchFamily="2" charset="2"/>
              <a:buNone/>
              <a:defRPr/>
            </a:pPr>
            <a:r>
              <a:rPr lang="en-US" dirty="0" smtClean="0"/>
              <a:t>	     status</a:t>
            </a:r>
          </a:p>
          <a:p>
            <a:pPr marL="1371600" lvl="2" indent="-457200" eaLnBrk="1" hangingPunct="1">
              <a:buFont typeface="Wingdings" pitchFamily="2" charset="2"/>
              <a:buNone/>
              <a:defRPr/>
            </a:pPr>
            <a:r>
              <a:rPr lang="en-US" dirty="0" smtClean="0"/>
              <a:t>           forecast of</a:t>
            </a:r>
          </a:p>
          <a:p>
            <a:pPr marL="1371600" lvl="2" indent="-457200" eaLnBrk="1" hangingPunct="1">
              <a:buFont typeface="Wingdings" pitchFamily="2" charset="2"/>
              <a:buNone/>
              <a:defRPr/>
            </a:pPr>
            <a:r>
              <a:rPr lang="en-US" dirty="0" smtClean="0"/>
              <a:t>               a. time schedule</a:t>
            </a:r>
          </a:p>
          <a:p>
            <a:pPr marL="1371600" lvl="2" indent="-457200" eaLnBrk="1" hangingPunct="1">
              <a:buFont typeface="Wingdings" pitchFamily="2" charset="2"/>
              <a:buNone/>
              <a:defRPr/>
            </a:pPr>
            <a:r>
              <a:rPr lang="en-US" dirty="0" smtClean="0"/>
              <a:t>               b. changes</a:t>
            </a:r>
          </a:p>
          <a:p>
            <a:pPr marL="1371600" lvl="2" indent="-457200" eaLnBrk="1" hangingPunct="1">
              <a:buFont typeface="Wingdings" pitchFamily="2" charset="2"/>
              <a:buNone/>
              <a:defRPr/>
            </a:pPr>
            <a:r>
              <a:rPr lang="en-US" dirty="0" smtClean="0"/>
              <a:t>               c. cost</a:t>
            </a:r>
          </a:p>
          <a:p>
            <a:pPr marL="1371600" lvl="2" indent="-457200" eaLnBrk="1" hangingPunct="1">
              <a:buFont typeface="Wingdings" pitchFamily="2" charset="2"/>
              <a:buNone/>
              <a:defRPr/>
            </a:pPr>
            <a:r>
              <a:rPr lang="en-US" dirty="0" smtClean="0"/>
              <a:t>9.     Summary and Conclusion  </a:t>
            </a:r>
          </a:p>
          <a:p>
            <a:pPr marL="1371600" lvl="2" indent="-457200" eaLnBrk="1" hangingPunct="1">
              <a:buFont typeface="Wingdings" pitchFamily="2" charset="2"/>
              <a:buNone/>
              <a:defRPr/>
            </a:pPr>
            <a:endParaRPr lang="en-US" dirty="0" smtClean="0"/>
          </a:p>
        </p:txBody>
      </p:sp>
    </p:spTree>
    <p:extLst>
      <p:ext uri="{BB962C8B-B14F-4D97-AF65-F5344CB8AC3E}">
        <p14:creationId xmlns:p14="http://schemas.microsoft.com/office/powerpoint/2010/main" val="1337070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rrowheads="1"/>
          </p:cNvSpPr>
          <p:nvPr>
            <p:ph type="title"/>
          </p:nvPr>
        </p:nvSpPr>
        <p:spPr/>
        <p:txBody>
          <a:bodyPr/>
          <a:lstStyle/>
          <a:p>
            <a:pPr eaLnBrk="1" hangingPunct="1">
              <a:defRPr/>
            </a:pPr>
            <a:r>
              <a:rPr lang="en-US" smtClean="0"/>
              <a:t>Step 3</a:t>
            </a:r>
          </a:p>
        </p:txBody>
      </p:sp>
      <p:sp>
        <p:nvSpPr>
          <p:cNvPr id="293891" name="Rectangle 3"/>
          <p:cNvSpPr>
            <a:spLocks noGrp="1" noRot="1" noChangeArrowheads="1"/>
          </p:cNvSpPr>
          <p:nvPr>
            <p:ph type="body" idx="1"/>
          </p:nvPr>
        </p:nvSpPr>
        <p:spPr/>
        <p:txBody>
          <a:bodyPr>
            <a:normAutofit fontScale="92500" lnSpcReduction="20000"/>
          </a:bodyPr>
          <a:lstStyle/>
          <a:p>
            <a:pPr eaLnBrk="1" hangingPunct="1">
              <a:lnSpc>
                <a:spcPct val="80000"/>
              </a:lnSpc>
              <a:defRPr/>
            </a:pPr>
            <a:r>
              <a:rPr lang="en-US" sz="2400" dirty="0" smtClean="0"/>
              <a:t>Proposal</a:t>
            </a:r>
          </a:p>
          <a:p>
            <a:pPr eaLnBrk="1" hangingPunct="1">
              <a:lnSpc>
                <a:spcPct val="80000"/>
              </a:lnSpc>
              <a:defRPr/>
            </a:pPr>
            <a:r>
              <a:rPr lang="en-US" sz="2000" dirty="0" smtClean="0"/>
              <a:t>    1.  Abstract/Summary</a:t>
            </a:r>
          </a:p>
          <a:p>
            <a:pPr eaLnBrk="1" hangingPunct="1">
              <a:lnSpc>
                <a:spcPct val="80000"/>
              </a:lnSpc>
              <a:defRPr/>
            </a:pPr>
            <a:r>
              <a:rPr lang="en-US" sz="2000" dirty="0" smtClean="0"/>
              <a:t>    2.  The proposal stated</a:t>
            </a:r>
          </a:p>
          <a:p>
            <a:pPr eaLnBrk="1" hangingPunct="1">
              <a:lnSpc>
                <a:spcPct val="80000"/>
              </a:lnSpc>
              <a:defRPr/>
            </a:pPr>
            <a:r>
              <a:rPr lang="en-US" sz="2000" dirty="0" smtClean="0"/>
              <a:t>    3.  Supporting reasons</a:t>
            </a:r>
          </a:p>
          <a:p>
            <a:pPr eaLnBrk="1" hangingPunct="1">
              <a:lnSpc>
                <a:spcPct val="80000"/>
              </a:lnSpc>
              <a:defRPr/>
            </a:pPr>
            <a:r>
              <a:rPr lang="en-US" sz="2000" dirty="0" smtClean="0"/>
              <a:t>    4.  Plan  scope</a:t>
            </a:r>
          </a:p>
          <a:p>
            <a:pPr eaLnBrk="1" hangingPunct="1">
              <a:lnSpc>
                <a:spcPct val="80000"/>
              </a:lnSpc>
              <a:defRPr/>
            </a:pPr>
            <a:r>
              <a:rPr lang="en-US" sz="2000" dirty="0" smtClean="0"/>
              <a:t>               schedule</a:t>
            </a:r>
          </a:p>
          <a:p>
            <a:pPr eaLnBrk="1" hangingPunct="1">
              <a:lnSpc>
                <a:spcPct val="80000"/>
              </a:lnSpc>
              <a:defRPr/>
            </a:pPr>
            <a:r>
              <a:rPr lang="en-US" sz="2000" dirty="0" smtClean="0"/>
              <a:t>               budget</a:t>
            </a:r>
          </a:p>
          <a:p>
            <a:pPr eaLnBrk="1" hangingPunct="1">
              <a:lnSpc>
                <a:spcPct val="80000"/>
              </a:lnSpc>
              <a:defRPr/>
            </a:pPr>
            <a:r>
              <a:rPr lang="en-US" sz="2000" dirty="0" smtClean="0"/>
              <a:t>               implementation</a:t>
            </a:r>
          </a:p>
          <a:p>
            <a:pPr eaLnBrk="1" hangingPunct="1">
              <a:lnSpc>
                <a:spcPct val="80000"/>
              </a:lnSpc>
              <a:defRPr/>
            </a:pPr>
            <a:r>
              <a:rPr lang="en-US" sz="2000" dirty="0" smtClean="0"/>
              <a:t>    5. Points to investigate further</a:t>
            </a:r>
          </a:p>
          <a:p>
            <a:pPr eaLnBrk="1" hangingPunct="1">
              <a:lnSpc>
                <a:spcPct val="80000"/>
              </a:lnSpc>
              <a:buFont typeface="Wingdings" pitchFamily="2" charset="2"/>
              <a:buNone/>
              <a:defRPr/>
            </a:pPr>
            <a:r>
              <a:rPr lang="en-US" sz="2000" dirty="0" smtClean="0"/>
              <a:t>                   other people involved</a:t>
            </a:r>
          </a:p>
          <a:p>
            <a:pPr eaLnBrk="1" hangingPunct="1">
              <a:lnSpc>
                <a:spcPct val="80000"/>
              </a:lnSpc>
              <a:buFont typeface="Wingdings" pitchFamily="2" charset="2"/>
              <a:buNone/>
              <a:defRPr/>
            </a:pPr>
            <a:r>
              <a:rPr lang="en-US" sz="2000" dirty="0" smtClean="0"/>
              <a:t>                   time factors</a:t>
            </a:r>
          </a:p>
          <a:p>
            <a:pPr eaLnBrk="1" hangingPunct="1">
              <a:lnSpc>
                <a:spcPct val="80000"/>
              </a:lnSpc>
              <a:buFont typeface="Wingdings" pitchFamily="2" charset="2"/>
              <a:buNone/>
              <a:defRPr/>
            </a:pPr>
            <a:r>
              <a:rPr lang="en-US" sz="2000" dirty="0" smtClean="0"/>
              <a:t>         6.  Conclusions  restate</a:t>
            </a:r>
          </a:p>
          <a:p>
            <a:pPr eaLnBrk="1" hangingPunct="1">
              <a:lnSpc>
                <a:spcPct val="80000"/>
              </a:lnSpc>
              <a:buFont typeface="Wingdings" pitchFamily="2" charset="2"/>
              <a:buNone/>
              <a:defRPr/>
            </a:pPr>
            <a:r>
              <a:rPr lang="en-US" sz="2000" dirty="0" smtClean="0"/>
              <a:t>                   restate recommendation/proposal</a:t>
            </a:r>
          </a:p>
          <a:p>
            <a:pPr eaLnBrk="1" hangingPunct="1">
              <a:lnSpc>
                <a:spcPct val="80000"/>
              </a:lnSpc>
              <a:buFont typeface="Wingdings" pitchFamily="2" charset="2"/>
              <a:buNone/>
              <a:defRPr/>
            </a:pPr>
            <a:r>
              <a:rPr lang="en-US" sz="2000" dirty="0" smtClean="0"/>
              <a:t>        </a:t>
            </a:r>
          </a:p>
          <a:p>
            <a:pPr eaLnBrk="1" hangingPunct="1">
              <a:lnSpc>
                <a:spcPct val="80000"/>
              </a:lnSpc>
              <a:defRPr/>
            </a:pPr>
            <a:endParaRPr lang="en-US" sz="2000" dirty="0" smtClean="0"/>
          </a:p>
        </p:txBody>
      </p:sp>
    </p:spTree>
    <p:extLst>
      <p:ext uri="{BB962C8B-B14F-4D97-AF65-F5344CB8AC3E}">
        <p14:creationId xmlns:p14="http://schemas.microsoft.com/office/powerpoint/2010/main" val="34384089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Rot="1" noChangeArrowheads="1"/>
          </p:cNvSpPr>
          <p:nvPr>
            <p:ph type="title"/>
          </p:nvPr>
        </p:nvSpPr>
        <p:spPr/>
        <p:txBody>
          <a:bodyPr/>
          <a:lstStyle/>
          <a:p>
            <a:pPr eaLnBrk="1" hangingPunct="1">
              <a:defRPr/>
            </a:pPr>
            <a:r>
              <a:rPr lang="en-US" smtClean="0"/>
              <a:t>Step 4 Sequence your Ideas</a:t>
            </a:r>
          </a:p>
        </p:txBody>
      </p:sp>
      <p:sp>
        <p:nvSpPr>
          <p:cNvPr id="290819" name="Rectangle 3"/>
          <p:cNvSpPr>
            <a:spLocks noGrp="1" noRot="1" noChangeArrowheads="1"/>
          </p:cNvSpPr>
          <p:nvPr>
            <p:ph type="body" idx="1"/>
          </p:nvPr>
        </p:nvSpPr>
        <p:spPr>
          <a:xfrm>
            <a:off x="628650" y="1360714"/>
            <a:ext cx="7886700" cy="5236029"/>
          </a:xfrm>
        </p:spPr>
        <p:txBody>
          <a:bodyPr>
            <a:normAutofit lnSpcReduction="10000"/>
          </a:bodyPr>
          <a:lstStyle/>
          <a:p>
            <a:pPr eaLnBrk="1" hangingPunct="1">
              <a:lnSpc>
                <a:spcPct val="90000"/>
              </a:lnSpc>
              <a:defRPr/>
            </a:pPr>
            <a:r>
              <a:rPr lang="en-US" sz="2400" dirty="0" smtClean="0"/>
              <a:t>Your completed Focus Sheet will help you develop a Method of Development which then determines the  paragraph sequence.  Among the most common are:</a:t>
            </a:r>
          </a:p>
          <a:p>
            <a:pPr eaLnBrk="1" hangingPunct="1">
              <a:lnSpc>
                <a:spcPct val="90000"/>
              </a:lnSpc>
              <a:defRPr/>
            </a:pPr>
            <a:endParaRPr lang="en-US" sz="2400" dirty="0" smtClean="0"/>
          </a:p>
          <a:p>
            <a:pPr eaLnBrk="1" hangingPunct="1">
              <a:lnSpc>
                <a:spcPct val="90000"/>
              </a:lnSpc>
              <a:defRPr/>
            </a:pPr>
            <a:r>
              <a:rPr lang="en-US" sz="2400" dirty="0" smtClean="0"/>
              <a:t>1. Order of Importance- most to least or least to most.</a:t>
            </a:r>
          </a:p>
          <a:p>
            <a:pPr eaLnBrk="1" hangingPunct="1">
              <a:lnSpc>
                <a:spcPct val="90000"/>
              </a:lnSpc>
              <a:defRPr/>
            </a:pPr>
            <a:r>
              <a:rPr lang="en-US" sz="2400" dirty="0" smtClean="0"/>
              <a:t>2. Chronology</a:t>
            </a:r>
          </a:p>
          <a:p>
            <a:pPr eaLnBrk="1" hangingPunct="1">
              <a:lnSpc>
                <a:spcPct val="90000"/>
              </a:lnSpc>
              <a:defRPr/>
            </a:pPr>
            <a:r>
              <a:rPr lang="en-US" sz="2400" dirty="0" smtClean="0"/>
              <a:t>3. Process</a:t>
            </a:r>
          </a:p>
          <a:p>
            <a:pPr eaLnBrk="1" hangingPunct="1">
              <a:lnSpc>
                <a:spcPct val="90000"/>
              </a:lnSpc>
              <a:defRPr/>
            </a:pPr>
            <a:r>
              <a:rPr lang="en-US" sz="2400" dirty="0" smtClean="0"/>
              <a:t>4. Organization in Space</a:t>
            </a:r>
          </a:p>
          <a:p>
            <a:pPr eaLnBrk="1" hangingPunct="1">
              <a:lnSpc>
                <a:spcPct val="90000"/>
              </a:lnSpc>
              <a:defRPr/>
            </a:pPr>
            <a:r>
              <a:rPr lang="en-US" sz="2400" dirty="0" smtClean="0"/>
              <a:t>5. Comparison/Contrast</a:t>
            </a:r>
          </a:p>
          <a:p>
            <a:pPr eaLnBrk="1" hangingPunct="1">
              <a:lnSpc>
                <a:spcPct val="90000"/>
              </a:lnSpc>
              <a:defRPr/>
            </a:pPr>
            <a:r>
              <a:rPr lang="en-US" sz="2400" dirty="0" smtClean="0"/>
              <a:t>6. Specific to General or General to Specific</a:t>
            </a:r>
          </a:p>
          <a:p>
            <a:pPr eaLnBrk="1" hangingPunct="1">
              <a:lnSpc>
                <a:spcPct val="90000"/>
              </a:lnSpc>
              <a:defRPr/>
            </a:pPr>
            <a:r>
              <a:rPr lang="en-US" sz="2400" dirty="0" smtClean="0"/>
              <a:t>7. Analysis  </a:t>
            </a:r>
          </a:p>
          <a:p>
            <a:pPr eaLnBrk="1" hangingPunct="1">
              <a:lnSpc>
                <a:spcPct val="90000"/>
              </a:lnSpc>
              <a:defRPr/>
            </a:pPr>
            <a:endParaRPr lang="en-US" sz="2400" dirty="0" smtClean="0"/>
          </a:p>
        </p:txBody>
      </p:sp>
    </p:spTree>
    <p:extLst>
      <p:ext uri="{BB962C8B-B14F-4D97-AF65-F5344CB8AC3E}">
        <p14:creationId xmlns:p14="http://schemas.microsoft.com/office/powerpoint/2010/main" val="50720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Rot="1" noChangeArrowheads="1"/>
          </p:cNvSpPr>
          <p:nvPr>
            <p:ph type="title"/>
          </p:nvPr>
        </p:nvSpPr>
        <p:spPr/>
        <p:txBody>
          <a:bodyPr/>
          <a:lstStyle/>
          <a:p>
            <a:pPr eaLnBrk="1" hangingPunct="1">
              <a:defRPr/>
            </a:pPr>
            <a:r>
              <a:rPr lang="en-US" smtClean="0"/>
              <a:t>Step 4</a:t>
            </a:r>
          </a:p>
        </p:txBody>
      </p:sp>
      <p:sp>
        <p:nvSpPr>
          <p:cNvPr id="294915" name="Rectangle 3"/>
          <p:cNvSpPr>
            <a:spLocks noGrp="1" noRot="1" noChangeArrowheads="1"/>
          </p:cNvSpPr>
          <p:nvPr>
            <p:ph type="body" idx="1"/>
          </p:nvPr>
        </p:nvSpPr>
        <p:spPr/>
        <p:txBody>
          <a:bodyPr>
            <a:normAutofit lnSpcReduction="10000"/>
          </a:bodyPr>
          <a:lstStyle/>
          <a:p>
            <a:pPr eaLnBrk="1" hangingPunct="1">
              <a:lnSpc>
                <a:spcPct val="80000"/>
              </a:lnSpc>
              <a:buFont typeface="Wingdings" pitchFamily="2" charset="2"/>
              <a:buNone/>
              <a:defRPr/>
            </a:pPr>
            <a:r>
              <a:rPr lang="en-US" sz="2400" dirty="0" smtClean="0"/>
              <a:t>     Organizing a Typical </a:t>
            </a:r>
            <a:r>
              <a:rPr lang="en-US" sz="2400" dirty="0" smtClean="0">
                <a:solidFill>
                  <a:srgbClr val="FF0000"/>
                </a:solidFill>
              </a:rPr>
              <a:t>Management Report </a:t>
            </a:r>
            <a:r>
              <a:rPr lang="en-US" sz="2400" dirty="0" smtClean="0"/>
              <a:t>in the </a:t>
            </a:r>
          </a:p>
          <a:p>
            <a:pPr eaLnBrk="1" hangingPunct="1">
              <a:lnSpc>
                <a:spcPct val="80000"/>
              </a:lnSpc>
              <a:buFont typeface="Wingdings" pitchFamily="2" charset="2"/>
              <a:buNone/>
              <a:defRPr/>
            </a:pPr>
            <a:r>
              <a:rPr lang="en-US" sz="2400" dirty="0" smtClean="0"/>
              <a:t>most Persuasive and Logical Sequence.</a:t>
            </a:r>
          </a:p>
          <a:p>
            <a:pPr eaLnBrk="1" hangingPunct="1">
              <a:lnSpc>
                <a:spcPct val="80000"/>
              </a:lnSpc>
              <a:defRPr/>
            </a:pPr>
            <a:endParaRPr lang="en-US" sz="2400" dirty="0" smtClean="0"/>
          </a:p>
          <a:p>
            <a:pPr eaLnBrk="1" hangingPunct="1">
              <a:lnSpc>
                <a:spcPct val="80000"/>
              </a:lnSpc>
              <a:defRPr/>
            </a:pPr>
            <a:r>
              <a:rPr lang="en-US" sz="2000" dirty="0" smtClean="0"/>
              <a:t>     Title Page</a:t>
            </a:r>
          </a:p>
          <a:p>
            <a:pPr eaLnBrk="1" hangingPunct="1">
              <a:lnSpc>
                <a:spcPct val="80000"/>
              </a:lnSpc>
              <a:defRPr/>
            </a:pPr>
            <a:r>
              <a:rPr lang="en-US" sz="2000" dirty="0" smtClean="0"/>
              <a:t>     Executive Summary</a:t>
            </a:r>
          </a:p>
          <a:p>
            <a:pPr eaLnBrk="1" hangingPunct="1">
              <a:lnSpc>
                <a:spcPct val="80000"/>
              </a:lnSpc>
              <a:defRPr/>
            </a:pPr>
            <a:r>
              <a:rPr lang="en-US" sz="2000" dirty="0" smtClean="0"/>
              <a:t>     Purpose of Report</a:t>
            </a:r>
          </a:p>
          <a:p>
            <a:pPr eaLnBrk="1" hangingPunct="1">
              <a:lnSpc>
                <a:spcPct val="80000"/>
              </a:lnSpc>
              <a:defRPr/>
            </a:pPr>
            <a:r>
              <a:rPr lang="en-US" sz="2000" dirty="0" smtClean="0"/>
              <a:t>     Recommendations</a:t>
            </a:r>
          </a:p>
          <a:p>
            <a:pPr eaLnBrk="1" hangingPunct="1">
              <a:lnSpc>
                <a:spcPct val="80000"/>
              </a:lnSpc>
              <a:defRPr/>
            </a:pPr>
            <a:r>
              <a:rPr lang="en-US" sz="2000" dirty="0" smtClean="0"/>
              <a:t>     Analysis and Supporting Data</a:t>
            </a:r>
          </a:p>
          <a:p>
            <a:pPr eaLnBrk="1" hangingPunct="1">
              <a:lnSpc>
                <a:spcPct val="80000"/>
              </a:lnSpc>
              <a:defRPr/>
            </a:pPr>
            <a:r>
              <a:rPr lang="en-US" sz="2000" dirty="0" smtClean="0"/>
              <a:t>     Background</a:t>
            </a:r>
          </a:p>
          <a:p>
            <a:pPr eaLnBrk="1" hangingPunct="1">
              <a:lnSpc>
                <a:spcPct val="80000"/>
              </a:lnSpc>
              <a:defRPr/>
            </a:pPr>
            <a:r>
              <a:rPr lang="en-US" sz="2000" dirty="0" smtClean="0"/>
              <a:t>     Final Summary</a:t>
            </a:r>
          </a:p>
          <a:p>
            <a:pPr eaLnBrk="1" hangingPunct="1">
              <a:lnSpc>
                <a:spcPct val="80000"/>
              </a:lnSpc>
              <a:defRPr/>
            </a:pPr>
            <a:r>
              <a:rPr lang="en-US" sz="2000" dirty="0" smtClean="0"/>
              <a:t>     Appendices</a:t>
            </a:r>
          </a:p>
          <a:p>
            <a:pPr eaLnBrk="1" hangingPunct="1">
              <a:lnSpc>
                <a:spcPct val="80000"/>
              </a:lnSpc>
              <a:defRPr/>
            </a:pPr>
            <a:r>
              <a:rPr lang="en-US" sz="2000" dirty="0" smtClean="0"/>
              <a:t>     </a:t>
            </a:r>
          </a:p>
          <a:p>
            <a:pPr eaLnBrk="1" hangingPunct="1">
              <a:lnSpc>
                <a:spcPct val="80000"/>
              </a:lnSpc>
              <a:defRPr/>
            </a:pPr>
            <a:endParaRPr lang="en-US" sz="2000" dirty="0" smtClean="0"/>
          </a:p>
        </p:txBody>
      </p:sp>
    </p:spTree>
    <p:extLst>
      <p:ext uri="{BB962C8B-B14F-4D97-AF65-F5344CB8AC3E}">
        <p14:creationId xmlns:p14="http://schemas.microsoft.com/office/powerpoint/2010/main" val="40670416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p:txBody>
          <a:bodyPr/>
          <a:lstStyle/>
          <a:p>
            <a:pPr eaLnBrk="1" hangingPunct="1">
              <a:defRPr/>
            </a:pPr>
            <a:r>
              <a:rPr lang="en-US" smtClean="0">
                <a:latin typeface="Times New Roman" pitchFamily="18" charset="0"/>
              </a:rPr>
              <a:t>Step 4</a:t>
            </a:r>
          </a:p>
        </p:txBody>
      </p:sp>
      <p:sp>
        <p:nvSpPr>
          <p:cNvPr id="14339" name="Rectangle 3"/>
          <p:cNvSpPr>
            <a:spLocks noGrp="1" noRot="1" noChangeArrowheads="1"/>
          </p:cNvSpPr>
          <p:nvPr>
            <p:ph type="body" idx="1"/>
          </p:nvPr>
        </p:nvSpPr>
        <p:spPr/>
        <p:txBody>
          <a:bodyPr>
            <a:normAutofit/>
          </a:bodyPr>
          <a:lstStyle/>
          <a:p>
            <a:pPr eaLnBrk="1" hangingPunct="1">
              <a:buFont typeface="Wingdings" pitchFamily="2" charset="2"/>
              <a:buNone/>
              <a:defRPr/>
            </a:pPr>
            <a:r>
              <a:rPr lang="en-US" sz="2400" dirty="0" smtClean="0">
                <a:latin typeface="Times New Roman" pitchFamily="18" charset="0"/>
              </a:rPr>
              <a:t>Organizing and Outlining the Document</a:t>
            </a: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A.  </a:t>
            </a:r>
            <a:r>
              <a:rPr lang="en-US" sz="2400" dirty="0" smtClean="0">
                <a:latin typeface="Times New Roman" pitchFamily="18" charset="0"/>
              </a:rPr>
              <a:t>Overall Information Patterns</a:t>
            </a:r>
            <a:endParaRPr lang="en-US" sz="2400" dirty="0" smtClean="0">
              <a:latin typeface="Times New Roman" pitchFamily="18" charset="0"/>
            </a:endParaRP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1.   Comparison and contrast</a:t>
            </a: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2.   Cause and Effect</a:t>
            </a: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3.   Problem – Methods – Solutions</a:t>
            </a:r>
          </a:p>
          <a:p>
            <a:pPr eaLnBrk="1" hangingPunct="1">
              <a:buFont typeface="Wingdings" pitchFamily="2" charset="2"/>
              <a:buNone/>
              <a:defRPr/>
            </a:pPr>
            <a:r>
              <a:rPr lang="en-US" sz="2400" dirty="0" smtClean="0">
                <a:latin typeface="Times New Roman" pitchFamily="18" charset="0"/>
              </a:rPr>
              <a:t>                           a.  Problem that led to the project</a:t>
            </a:r>
          </a:p>
          <a:p>
            <a:pPr eaLnBrk="1" hangingPunct="1">
              <a:buFont typeface="Wingdings" pitchFamily="2" charset="2"/>
              <a:buNone/>
              <a:defRPr/>
            </a:pPr>
            <a:r>
              <a:rPr lang="en-US" sz="2400" dirty="0" smtClean="0">
                <a:latin typeface="Times New Roman" pitchFamily="18" charset="0"/>
              </a:rPr>
              <a:t>		   b.  Methods used to do the project</a:t>
            </a:r>
          </a:p>
          <a:p>
            <a:pPr eaLnBrk="1" hangingPunct="1">
              <a:buFont typeface="Wingdings" pitchFamily="2" charset="2"/>
              <a:buNone/>
              <a:defRPr/>
            </a:pPr>
            <a:r>
              <a:rPr lang="en-US" sz="2400" dirty="0" smtClean="0">
                <a:latin typeface="Times New Roman" pitchFamily="18" charset="0"/>
              </a:rPr>
              <a:t>	</a:t>
            </a:r>
            <a:r>
              <a:rPr lang="en-US" sz="2400" dirty="0">
                <a:latin typeface="Times New Roman" pitchFamily="18" charset="0"/>
              </a:rPr>
              <a:t> </a:t>
            </a:r>
            <a:r>
              <a:rPr lang="en-US" sz="2400" dirty="0" smtClean="0">
                <a:latin typeface="Times New Roman" pitchFamily="18" charset="0"/>
              </a:rPr>
              <a:t>              c.  Results, Conclusion, Recommendations</a:t>
            </a:r>
          </a:p>
          <a:p>
            <a:pPr eaLnBrk="1" hangingPunct="1">
              <a:buFont typeface="Wingdings" pitchFamily="2" charset="2"/>
              <a:buNone/>
              <a:defRPr/>
            </a:pPr>
            <a:endParaRPr lang="en-US" sz="2400" dirty="0" smtClean="0">
              <a:latin typeface="Times New Roman" pitchFamily="18" charset="0"/>
            </a:endParaRPr>
          </a:p>
        </p:txBody>
      </p:sp>
    </p:spTree>
    <p:extLst>
      <p:ext uri="{BB962C8B-B14F-4D97-AF65-F5344CB8AC3E}">
        <p14:creationId xmlns:p14="http://schemas.microsoft.com/office/powerpoint/2010/main" val="5318359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rrowheads="1"/>
          </p:cNvSpPr>
          <p:nvPr>
            <p:ph type="title"/>
          </p:nvPr>
        </p:nvSpPr>
        <p:spPr/>
        <p:txBody>
          <a:bodyPr/>
          <a:lstStyle/>
          <a:p>
            <a:pPr eaLnBrk="1" hangingPunct="1">
              <a:defRPr/>
            </a:pPr>
            <a:r>
              <a:rPr lang="en-US" smtClean="0"/>
              <a:t>Step 4</a:t>
            </a:r>
          </a:p>
        </p:txBody>
      </p:sp>
      <p:sp>
        <p:nvSpPr>
          <p:cNvPr id="289795" name="Rectangle 3"/>
          <p:cNvSpPr>
            <a:spLocks noGrp="1" noRot="1" noChangeArrowheads="1"/>
          </p:cNvSpPr>
          <p:nvPr>
            <p:ph type="body" idx="1"/>
          </p:nvPr>
        </p:nvSpPr>
        <p:spPr>
          <a:xfrm>
            <a:off x="805543" y="1825625"/>
            <a:ext cx="7709807" cy="4351338"/>
          </a:xfrm>
        </p:spPr>
        <p:txBody>
          <a:bodyPr>
            <a:normAutofit fontScale="92500" lnSpcReduction="10000"/>
          </a:bodyPr>
          <a:lstStyle/>
          <a:p>
            <a:pPr eaLnBrk="1" hangingPunct="1">
              <a:lnSpc>
                <a:spcPct val="80000"/>
              </a:lnSpc>
              <a:buFont typeface="Wingdings" pitchFamily="2" charset="2"/>
              <a:buNone/>
              <a:defRPr/>
            </a:pPr>
            <a:r>
              <a:rPr lang="en-US" sz="2000" dirty="0" smtClean="0">
                <a:latin typeface="Times New Roman" pitchFamily="18" charset="0"/>
              </a:rPr>
              <a:t>		</a:t>
            </a:r>
          </a:p>
          <a:p>
            <a:pPr eaLnBrk="1" hangingPunct="1">
              <a:lnSpc>
                <a:spcPct val="80000"/>
              </a:lnSpc>
              <a:buFont typeface="Wingdings" pitchFamily="2" charset="2"/>
              <a:buNone/>
              <a:defRPr/>
            </a:pPr>
            <a:r>
              <a:rPr lang="en-US" sz="2400" dirty="0" smtClean="0">
                <a:latin typeface="Times New Roman" pitchFamily="18" charset="0"/>
              </a:rPr>
              <a:t>B.  Outline – Helps keep the purpose in mind</a:t>
            </a:r>
          </a:p>
          <a:p>
            <a:pPr eaLnBrk="1" hangingPunct="1">
              <a:lnSpc>
                <a:spcPct val="80000"/>
              </a:lnSpc>
              <a:buFont typeface="Wingdings" pitchFamily="2" charset="2"/>
              <a:buNone/>
              <a:defRPr/>
            </a:pPr>
            <a:r>
              <a:rPr lang="en-US" sz="2400" dirty="0" smtClean="0">
                <a:latin typeface="Times New Roman" pitchFamily="18" charset="0"/>
              </a:rPr>
              <a:t>	 1.  Group similar items</a:t>
            </a:r>
          </a:p>
          <a:p>
            <a:pPr eaLnBrk="1" hangingPunct="1">
              <a:lnSpc>
                <a:spcPct val="80000"/>
              </a:lnSpc>
              <a:buFont typeface="Wingdings" pitchFamily="2" charset="2"/>
              <a:buNone/>
              <a:defRPr/>
            </a:pPr>
            <a:r>
              <a:rPr lang="en-US" sz="2400" dirty="0" smtClean="0">
                <a:latin typeface="Times New Roman" pitchFamily="18" charset="0"/>
              </a:rPr>
              <a:t>	</a:t>
            </a:r>
            <a:r>
              <a:rPr lang="en-US" sz="2400" dirty="0">
                <a:latin typeface="Times New Roman" pitchFamily="18" charset="0"/>
              </a:rPr>
              <a:t> </a:t>
            </a:r>
            <a:r>
              <a:rPr lang="en-US" sz="2400" dirty="0" smtClean="0">
                <a:latin typeface="Times New Roman" pitchFamily="18" charset="0"/>
              </a:rPr>
              <a:t>2.  Order the items</a:t>
            </a:r>
          </a:p>
          <a:p>
            <a:pPr eaLnBrk="1" hangingPunct="1">
              <a:lnSpc>
                <a:spcPct val="80000"/>
              </a:lnSpc>
              <a:buFont typeface="Wingdings" pitchFamily="2" charset="2"/>
              <a:buNone/>
              <a:defRPr/>
            </a:pPr>
            <a:r>
              <a:rPr lang="en-US" sz="2400" dirty="0" smtClean="0">
                <a:latin typeface="Times New Roman" pitchFamily="18" charset="0"/>
              </a:rPr>
              <a:t>	 3.  Organize the </a:t>
            </a:r>
            <a:r>
              <a:rPr lang="en-US" sz="2400" dirty="0" smtClean="0">
                <a:latin typeface="Times New Roman" pitchFamily="18" charset="0"/>
              </a:rPr>
              <a:t>information groups</a:t>
            </a:r>
            <a:endParaRPr lang="en-US" sz="2400" dirty="0" smtClean="0">
              <a:latin typeface="Times New Roman" pitchFamily="18" charset="0"/>
            </a:endParaRPr>
          </a:p>
          <a:p>
            <a:pPr eaLnBrk="1" hangingPunct="1">
              <a:lnSpc>
                <a:spcPct val="80000"/>
              </a:lnSpc>
              <a:buFont typeface="Wingdings" pitchFamily="2" charset="2"/>
              <a:buNone/>
              <a:defRPr/>
            </a:pPr>
            <a:r>
              <a:rPr lang="en-US" sz="2400" dirty="0" smtClean="0">
                <a:latin typeface="Times New Roman" pitchFamily="18" charset="0"/>
              </a:rPr>
              <a:t>	</a:t>
            </a:r>
            <a:r>
              <a:rPr lang="en-US" sz="2400" dirty="0">
                <a:latin typeface="Times New Roman" pitchFamily="18" charset="0"/>
              </a:rPr>
              <a:t> </a:t>
            </a:r>
            <a:r>
              <a:rPr lang="en-US" sz="2400" dirty="0" smtClean="0">
                <a:latin typeface="Times New Roman" pitchFamily="18" charset="0"/>
              </a:rPr>
              <a:t>4.  Don’t stop to revise </a:t>
            </a:r>
          </a:p>
          <a:p>
            <a:pPr eaLnBrk="1" hangingPunct="1">
              <a:lnSpc>
                <a:spcPct val="80000"/>
              </a:lnSpc>
              <a:buFont typeface="Wingdings" pitchFamily="2" charset="2"/>
              <a:buNone/>
              <a:defRPr/>
            </a:pPr>
            <a:r>
              <a:rPr lang="en-US" sz="2400" dirty="0" smtClean="0">
                <a:latin typeface="Times New Roman" pitchFamily="18" charset="0"/>
              </a:rPr>
              <a:t>	 5.  If you reach a difficult point, stop briefly, even in the middle of a section </a:t>
            </a:r>
          </a:p>
          <a:p>
            <a:pPr eaLnBrk="1" hangingPunct="1">
              <a:lnSpc>
                <a:spcPct val="80000"/>
              </a:lnSpc>
              <a:buFont typeface="Wingdings" pitchFamily="2" charset="2"/>
              <a:buNone/>
              <a:defRPr/>
            </a:pPr>
            <a:endParaRPr lang="en-US" sz="2400" dirty="0">
              <a:latin typeface="Times New Roman" pitchFamily="18" charset="0"/>
            </a:endParaRPr>
          </a:p>
          <a:p>
            <a:pPr eaLnBrk="1" hangingPunct="1">
              <a:lnSpc>
                <a:spcPct val="80000"/>
              </a:lnSpc>
              <a:buFont typeface="Wingdings" pitchFamily="2" charset="2"/>
              <a:buNone/>
              <a:defRPr/>
            </a:pPr>
            <a:endParaRPr lang="en-US" sz="2400" dirty="0" smtClean="0">
              <a:latin typeface="Times New Roman" pitchFamily="18" charset="0"/>
            </a:endParaRPr>
          </a:p>
          <a:p>
            <a:pPr eaLnBrk="1" hangingPunct="1">
              <a:lnSpc>
                <a:spcPct val="80000"/>
              </a:lnSpc>
              <a:buFont typeface="Wingdings" pitchFamily="2" charset="2"/>
              <a:buNone/>
              <a:defRPr/>
            </a:pPr>
            <a:r>
              <a:rPr lang="en-US" sz="2400" dirty="0" smtClean="0">
                <a:latin typeface="Times New Roman" pitchFamily="18" charset="0"/>
              </a:rPr>
              <a:t>		 		</a:t>
            </a:r>
          </a:p>
          <a:p>
            <a:pPr eaLnBrk="1" hangingPunct="1">
              <a:lnSpc>
                <a:spcPct val="80000"/>
              </a:lnSpc>
              <a:buFont typeface="Wingdings" pitchFamily="2" charset="2"/>
              <a:buNone/>
              <a:defRPr/>
            </a:pPr>
            <a:r>
              <a:rPr lang="en-US" sz="2400" dirty="0" smtClean="0">
                <a:latin typeface="Times New Roman" pitchFamily="18" charset="0"/>
              </a:rPr>
              <a:t>		</a:t>
            </a:r>
          </a:p>
          <a:p>
            <a:pPr eaLnBrk="1" hangingPunct="1">
              <a:lnSpc>
                <a:spcPct val="80000"/>
              </a:lnSpc>
              <a:buFont typeface="Wingdings" pitchFamily="2" charset="2"/>
              <a:buNone/>
              <a:defRPr/>
            </a:pPr>
            <a:endParaRPr lang="en-US" sz="2400" dirty="0" smtClean="0">
              <a:latin typeface="Times New Roman" pitchFamily="18" charset="0"/>
            </a:endParaRPr>
          </a:p>
          <a:p>
            <a:pPr eaLnBrk="1" hangingPunct="1">
              <a:lnSpc>
                <a:spcPct val="80000"/>
              </a:lnSpc>
              <a:defRPr/>
            </a:pPr>
            <a:endParaRPr lang="en-US" sz="2000" dirty="0" smtClean="0"/>
          </a:p>
        </p:txBody>
      </p:sp>
    </p:spTree>
    <p:extLst>
      <p:ext uri="{BB962C8B-B14F-4D97-AF65-F5344CB8AC3E}">
        <p14:creationId xmlns:p14="http://schemas.microsoft.com/office/powerpoint/2010/main" val="268033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noRot="1" noChangeArrowheads="1"/>
          </p:cNvSpPr>
          <p:nvPr>
            <p:ph type="title"/>
          </p:nvPr>
        </p:nvSpPr>
        <p:spPr/>
        <p:txBody>
          <a:bodyPr/>
          <a:lstStyle/>
          <a:p>
            <a:pPr eaLnBrk="1" hangingPunct="1">
              <a:defRPr/>
            </a:pPr>
            <a:r>
              <a:rPr lang="en-US" sz="4000" smtClean="0"/>
              <a:t>Step 5</a:t>
            </a:r>
            <a:br>
              <a:rPr lang="en-US" sz="4000" smtClean="0"/>
            </a:br>
            <a:endParaRPr lang="en-US" sz="4000" smtClean="0"/>
          </a:p>
        </p:txBody>
      </p:sp>
      <p:sp>
        <p:nvSpPr>
          <p:cNvPr id="296963" name="Rectangle 3"/>
          <p:cNvSpPr>
            <a:spLocks noGrp="1" noRot="1" noChangeArrowheads="1"/>
          </p:cNvSpPr>
          <p:nvPr>
            <p:ph type="body" idx="1"/>
          </p:nvPr>
        </p:nvSpPr>
        <p:spPr>
          <a:xfrm>
            <a:off x="304800" y="1023257"/>
            <a:ext cx="8540750" cy="5573486"/>
          </a:xfrm>
        </p:spPr>
        <p:txBody>
          <a:bodyPr>
            <a:normAutofit/>
          </a:bodyPr>
          <a:lstStyle/>
          <a:p>
            <a:pPr eaLnBrk="1" hangingPunct="1">
              <a:lnSpc>
                <a:spcPct val="80000"/>
              </a:lnSpc>
              <a:buFont typeface="Wingdings" pitchFamily="2" charset="2"/>
              <a:buNone/>
              <a:defRPr/>
            </a:pPr>
            <a:r>
              <a:rPr lang="en-US" sz="1800" dirty="0" smtClean="0"/>
              <a:t>       The myth of the perfect first draft.</a:t>
            </a:r>
          </a:p>
          <a:p>
            <a:pPr eaLnBrk="1" hangingPunct="1">
              <a:lnSpc>
                <a:spcPct val="80000"/>
              </a:lnSpc>
              <a:buFont typeface="Wingdings" pitchFamily="2" charset="2"/>
              <a:buNone/>
              <a:defRPr/>
            </a:pPr>
            <a:endParaRPr lang="en-US" sz="1800" dirty="0" smtClean="0"/>
          </a:p>
          <a:p>
            <a:pPr eaLnBrk="1" hangingPunct="1">
              <a:lnSpc>
                <a:spcPct val="80000"/>
              </a:lnSpc>
              <a:buFont typeface="Wingdings" pitchFamily="2" charset="2"/>
              <a:buNone/>
              <a:defRPr/>
            </a:pPr>
            <a:r>
              <a:rPr lang="en-US" sz="1800" dirty="0" smtClean="0"/>
              <a:t>       Even experienced authors revise and edit their work</a:t>
            </a:r>
          </a:p>
          <a:p>
            <a:pPr eaLnBrk="1" hangingPunct="1">
              <a:lnSpc>
                <a:spcPct val="80000"/>
              </a:lnSpc>
              <a:defRPr/>
            </a:pPr>
            <a:endParaRPr lang="en-US" sz="1800" dirty="0" smtClean="0"/>
          </a:p>
          <a:p>
            <a:pPr lvl="1" eaLnBrk="1" hangingPunct="1">
              <a:lnSpc>
                <a:spcPct val="80000"/>
              </a:lnSpc>
              <a:buFontTx/>
              <a:buNone/>
              <a:defRPr/>
            </a:pPr>
            <a:r>
              <a:rPr lang="en-US" sz="1800" dirty="0" smtClean="0"/>
              <a:t>Writers who try to reach perfection with the first draft prevents them </a:t>
            </a:r>
          </a:p>
          <a:p>
            <a:pPr lvl="1" eaLnBrk="1" hangingPunct="1">
              <a:lnSpc>
                <a:spcPct val="80000"/>
              </a:lnSpc>
              <a:buFontTx/>
              <a:buNone/>
              <a:defRPr/>
            </a:pPr>
            <a:r>
              <a:rPr lang="en-US" sz="1800" dirty="0" smtClean="0"/>
              <a:t>	from using their time well.</a:t>
            </a:r>
          </a:p>
          <a:p>
            <a:pPr lvl="1" eaLnBrk="1" hangingPunct="1">
              <a:lnSpc>
                <a:spcPct val="80000"/>
              </a:lnSpc>
              <a:defRPr/>
            </a:pPr>
            <a:endParaRPr lang="en-US" sz="1800" dirty="0" smtClean="0"/>
          </a:p>
          <a:p>
            <a:pPr lvl="1" eaLnBrk="1" hangingPunct="1">
              <a:lnSpc>
                <a:spcPct val="80000"/>
              </a:lnSpc>
              <a:buFontTx/>
              <a:buNone/>
              <a:defRPr/>
            </a:pPr>
            <a:r>
              <a:rPr lang="en-US" sz="1800" dirty="0" smtClean="0"/>
              <a:t>Save time and frustration by NOT trying to write and edit </a:t>
            </a:r>
          </a:p>
          <a:p>
            <a:pPr lvl="1" eaLnBrk="1" hangingPunct="1">
              <a:lnSpc>
                <a:spcPct val="80000"/>
              </a:lnSpc>
              <a:buFontTx/>
              <a:buNone/>
              <a:defRPr/>
            </a:pPr>
            <a:r>
              <a:rPr lang="en-US" sz="1800" dirty="0" smtClean="0"/>
              <a:t>	at the same time!</a:t>
            </a:r>
          </a:p>
          <a:p>
            <a:pPr lvl="1" eaLnBrk="1" hangingPunct="1">
              <a:lnSpc>
                <a:spcPct val="80000"/>
              </a:lnSpc>
              <a:defRPr/>
            </a:pPr>
            <a:endParaRPr lang="en-US" sz="1800" dirty="0" smtClean="0"/>
          </a:p>
          <a:p>
            <a:pPr lvl="1" eaLnBrk="1" hangingPunct="1">
              <a:lnSpc>
                <a:spcPct val="80000"/>
              </a:lnSpc>
              <a:buFontTx/>
              <a:buNone/>
              <a:defRPr/>
            </a:pPr>
            <a:r>
              <a:rPr lang="en-US" sz="1800" dirty="0" smtClean="0">
                <a:solidFill>
                  <a:srgbClr val="FF0000"/>
                </a:solidFill>
              </a:rPr>
              <a:t>Put the draft away for a while</a:t>
            </a:r>
            <a:r>
              <a:rPr lang="en-US" sz="1800" dirty="0" smtClean="0"/>
              <a:t>, come back to it with a fresh perspective.  </a:t>
            </a:r>
          </a:p>
          <a:p>
            <a:pPr lvl="1" eaLnBrk="1" hangingPunct="1">
              <a:lnSpc>
                <a:spcPct val="80000"/>
              </a:lnSpc>
              <a:buFontTx/>
              <a:buNone/>
              <a:defRPr/>
            </a:pPr>
            <a:r>
              <a:rPr lang="en-US" sz="1800" dirty="0" smtClean="0"/>
              <a:t>	</a:t>
            </a:r>
          </a:p>
          <a:p>
            <a:pPr lvl="1" eaLnBrk="1" hangingPunct="1">
              <a:lnSpc>
                <a:spcPct val="80000"/>
              </a:lnSpc>
              <a:buFontTx/>
              <a:buNone/>
              <a:defRPr/>
            </a:pPr>
            <a:r>
              <a:rPr lang="en-US" sz="1800" dirty="0" smtClean="0"/>
              <a:t>This is an important part of the edit process.</a:t>
            </a:r>
          </a:p>
          <a:p>
            <a:pPr lvl="1" eaLnBrk="1" hangingPunct="1">
              <a:lnSpc>
                <a:spcPct val="80000"/>
              </a:lnSpc>
              <a:defRPr/>
            </a:pPr>
            <a:endParaRPr lang="en-US" sz="1800" dirty="0" smtClean="0"/>
          </a:p>
          <a:p>
            <a:pPr lvl="1" eaLnBrk="1" hangingPunct="1">
              <a:lnSpc>
                <a:spcPct val="80000"/>
              </a:lnSpc>
              <a:buFontTx/>
              <a:buNone/>
              <a:defRPr/>
            </a:pPr>
            <a:r>
              <a:rPr lang="en-US" sz="1800" dirty="0" smtClean="0"/>
              <a:t>You owe it to yourself and your reader to </a:t>
            </a:r>
            <a:r>
              <a:rPr lang="en-US" sz="1800" dirty="0" smtClean="0">
                <a:solidFill>
                  <a:srgbClr val="FF0000"/>
                </a:solidFill>
              </a:rPr>
              <a:t>leave time between</a:t>
            </a:r>
          </a:p>
          <a:p>
            <a:pPr lvl="1" eaLnBrk="1" hangingPunct="1">
              <a:lnSpc>
                <a:spcPct val="80000"/>
              </a:lnSpc>
              <a:buFontTx/>
              <a:buNone/>
              <a:defRPr/>
            </a:pPr>
            <a:r>
              <a:rPr lang="en-US" sz="1800" dirty="0" smtClean="0">
                <a:solidFill>
                  <a:srgbClr val="FF0000"/>
                </a:solidFill>
              </a:rPr>
              <a:t>	 writing and editing</a:t>
            </a:r>
          </a:p>
          <a:p>
            <a:pPr lvl="1" eaLnBrk="1" hangingPunct="1">
              <a:lnSpc>
                <a:spcPct val="80000"/>
              </a:lnSpc>
              <a:defRPr/>
            </a:pPr>
            <a:endParaRPr lang="en-US" sz="1800" dirty="0" smtClean="0"/>
          </a:p>
          <a:p>
            <a:pPr lvl="1" eaLnBrk="1" hangingPunct="1">
              <a:lnSpc>
                <a:spcPct val="80000"/>
              </a:lnSpc>
              <a:defRPr/>
            </a:pPr>
            <a:r>
              <a:rPr lang="en-US" sz="1000" dirty="0" smtClean="0"/>
              <a:t> </a:t>
            </a:r>
          </a:p>
          <a:p>
            <a:pPr eaLnBrk="1" hangingPunct="1">
              <a:lnSpc>
                <a:spcPct val="80000"/>
              </a:lnSpc>
              <a:buFont typeface="Wingdings" pitchFamily="2" charset="2"/>
              <a:buNone/>
              <a:defRPr/>
            </a:pPr>
            <a:endParaRPr lang="en-US" sz="1000" dirty="0" smtClean="0"/>
          </a:p>
        </p:txBody>
      </p:sp>
    </p:spTree>
    <p:extLst>
      <p:ext uri="{BB962C8B-B14F-4D97-AF65-F5344CB8AC3E}">
        <p14:creationId xmlns:p14="http://schemas.microsoft.com/office/powerpoint/2010/main" val="12115002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Rot="1" noChangeArrowheads="1"/>
          </p:cNvSpPr>
          <p:nvPr>
            <p:ph type="title"/>
          </p:nvPr>
        </p:nvSpPr>
        <p:spPr/>
        <p:txBody>
          <a:bodyPr/>
          <a:lstStyle/>
          <a:p>
            <a:pPr eaLnBrk="1" hangingPunct="1">
              <a:defRPr/>
            </a:pPr>
            <a:r>
              <a:rPr lang="en-US" smtClean="0"/>
              <a:t>Step 5  Writing the First Draft</a:t>
            </a:r>
          </a:p>
        </p:txBody>
      </p:sp>
      <p:sp>
        <p:nvSpPr>
          <p:cNvPr id="295939" name="Rectangle 3"/>
          <p:cNvSpPr>
            <a:spLocks noGrp="1" noRot="1" noChangeArrowheads="1"/>
          </p:cNvSpPr>
          <p:nvPr>
            <p:ph type="body" idx="1"/>
          </p:nvPr>
        </p:nvSpPr>
        <p:spPr/>
        <p:txBody>
          <a:bodyPr>
            <a:normAutofit/>
          </a:bodyPr>
          <a:lstStyle/>
          <a:p>
            <a:pPr eaLnBrk="1" hangingPunct="1">
              <a:lnSpc>
                <a:spcPct val="90000"/>
              </a:lnSpc>
              <a:defRPr/>
            </a:pPr>
            <a:r>
              <a:rPr lang="en-US" sz="2400" dirty="0" smtClean="0"/>
              <a:t>Using your Plan– write only, do not edit yet. Get everything down on paper. Then refine.</a:t>
            </a:r>
          </a:p>
          <a:p>
            <a:pPr lvl="1" eaLnBrk="1" hangingPunct="1">
              <a:lnSpc>
                <a:spcPct val="90000"/>
              </a:lnSpc>
              <a:buFontTx/>
              <a:buNone/>
              <a:defRPr/>
            </a:pPr>
            <a:r>
              <a:rPr lang="en-US" sz="2000" dirty="0" smtClean="0"/>
              <a:t>1.  </a:t>
            </a:r>
            <a:r>
              <a:rPr lang="en-US" sz="2400" dirty="0" smtClean="0"/>
              <a:t>Content versus Form--The writing task has two different 	activities:</a:t>
            </a:r>
          </a:p>
          <a:p>
            <a:pPr eaLnBrk="1" hangingPunct="1">
              <a:lnSpc>
                <a:spcPct val="90000"/>
              </a:lnSpc>
              <a:buFont typeface="Wingdings" pitchFamily="2" charset="2"/>
              <a:buNone/>
              <a:defRPr/>
            </a:pPr>
            <a:r>
              <a:rPr lang="en-US" sz="2400" dirty="0" smtClean="0"/>
              <a:t>            a.  generating content– a creative process</a:t>
            </a:r>
          </a:p>
          <a:p>
            <a:pPr lvl="1" eaLnBrk="1" hangingPunct="1">
              <a:lnSpc>
                <a:spcPct val="90000"/>
              </a:lnSpc>
              <a:buFontTx/>
              <a:buNone/>
              <a:defRPr/>
            </a:pPr>
            <a:r>
              <a:rPr lang="en-US" sz="2400" dirty="0" smtClean="0"/>
              <a:t>  </a:t>
            </a:r>
            <a:r>
              <a:rPr lang="en-US" dirty="0"/>
              <a:t> </a:t>
            </a:r>
            <a:r>
              <a:rPr lang="en-US" dirty="0" smtClean="0"/>
              <a:t>   </a:t>
            </a:r>
            <a:r>
              <a:rPr lang="en-US" sz="2400" dirty="0" smtClean="0"/>
              <a:t>b.  structuring the form-an analytic process</a:t>
            </a:r>
          </a:p>
          <a:p>
            <a:pPr lvl="1" eaLnBrk="1" hangingPunct="1">
              <a:lnSpc>
                <a:spcPct val="90000"/>
              </a:lnSpc>
              <a:buFontTx/>
              <a:buNone/>
              <a:defRPr/>
            </a:pPr>
            <a:r>
              <a:rPr lang="en-US" sz="2400" dirty="0" smtClean="0"/>
              <a:t>2.  Start anywhere</a:t>
            </a:r>
          </a:p>
          <a:p>
            <a:pPr lvl="1" eaLnBrk="1" hangingPunct="1">
              <a:lnSpc>
                <a:spcPct val="90000"/>
              </a:lnSpc>
              <a:buFontTx/>
              <a:buNone/>
              <a:defRPr/>
            </a:pPr>
            <a:r>
              <a:rPr lang="en-US" sz="2400" dirty="0" smtClean="0"/>
              <a:t>3. Constructing Paragraphs</a:t>
            </a:r>
          </a:p>
          <a:p>
            <a:pPr lvl="1" eaLnBrk="1" hangingPunct="1">
              <a:lnSpc>
                <a:spcPct val="90000"/>
              </a:lnSpc>
              <a:buFontTx/>
              <a:buNone/>
              <a:defRPr/>
            </a:pPr>
            <a:r>
              <a:rPr lang="en-US" sz="2400" dirty="0" smtClean="0"/>
              <a:t>       a.  one idea for each paragraph</a:t>
            </a:r>
          </a:p>
          <a:p>
            <a:pPr lvl="1" eaLnBrk="1" hangingPunct="1">
              <a:lnSpc>
                <a:spcPct val="90000"/>
              </a:lnSpc>
              <a:buFontTx/>
              <a:buNone/>
              <a:defRPr/>
            </a:pPr>
            <a:r>
              <a:rPr lang="en-US" sz="2400" dirty="0" smtClean="0"/>
              <a:t>       b.  begin with a topic sentence then explain in following sentences. </a:t>
            </a:r>
          </a:p>
          <a:p>
            <a:pPr lvl="1" eaLnBrk="1" hangingPunct="1">
              <a:lnSpc>
                <a:spcPct val="90000"/>
              </a:lnSpc>
              <a:defRPr/>
            </a:pPr>
            <a:endParaRPr lang="en-US" sz="2400" dirty="0" smtClean="0"/>
          </a:p>
        </p:txBody>
      </p:sp>
    </p:spTree>
    <p:extLst>
      <p:ext uri="{BB962C8B-B14F-4D97-AF65-F5344CB8AC3E}">
        <p14:creationId xmlns:p14="http://schemas.microsoft.com/office/powerpoint/2010/main" val="19879866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defRPr/>
            </a:pPr>
            <a:r>
              <a:rPr lang="en-US" sz="3200" smtClean="0">
                <a:latin typeface="Times New Roman" pitchFamily="18" charset="0"/>
              </a:rPr>
              <a:t>Step 5</a:t>
            </a:r>
          </a:p>
        </p:txBody>
      </p:sp>
      <p:sp>
        <p:nvSpPr>
          <p:cNvPr id="19459" name="Rectangle 3"/>
          <p:cNvSpPr>
            <a:spLocks noGrp="1" noRot="1" noChangeArrowheads="1"/>
          </p:cNvSpPr>
          <p:nvPr>
            <p:ph type="body" idx="1"/>
          </p:nvPr>
        </p:nvSpPr>
        <p:spPr>
          <a:xfrm>
            <a:off x="617765" y="1357539"/>
            <a:ext cx="7886700" cy="4351338"/>
          </a:xfrm>
        </p:spPr>
        <p:txBody>
          <a:bodyPr>
            <a:normAutofit lnSpcReduction="10000"/>
          </a:bodyPr>
          <a:lstStyle/>
          <a:p>
            <a:pPr marL="990600" lvl="1" indent="-533400" eaLnBrk="1" hangingPunct="1">
              <a:buFontTx/>
              <a:buNone/>
              <a:defRPr/>
            </a:pPr>
            <a:r>
              <a:rPr lang="en-US" sz="2400" dirty="0" smtClean="0">
                <a:latin typeface="Times New Roman" pitchFamily="18" charset="0"/>
              </a:rPr>
              <a:t>Revising a Document– This helps ensure that the document says what you planned and want it to say.</a:t>
            </a:r>
          </a:p>
          <a:p>
            <a:pPr marL="1371600" lvl="2" indent="-457200" eaLnBrk="1" hangingPunct="1">
              <a:buFont typeface="Wingdings" pitchFamily="2" charset="2"/>
              <a:buNone/>
              <a:defRPr/>
            </a:pPr>
            <a:r>
              <a:rPr lang="en-US" dirty="0" smtClean="0">
                <a:latin typeface="Times New Roman" pitchFamily="18" charset="0"/>
              </a:rPr>
              <a:t>	 </a:t>
            </a:r>
          </a:p>
          <a:p>
            <a:pPr marL="1371600" lvl="2" indent="-457200" eaLnBrk="1" hangingPunct="1">
              <a:buFont typeface="Wingdings" pitchFamily="2" charset="2"/>
              <a:buNone/>
              <a:defRPr/>
            </a:pPr>
            <a:r>
              <a:rPr lang="en-US" dirty="0" smtClean="0">
                <a:latin typeface="Times New Roman" pitchFamily="18" charset="0"/>
              </a:rPr>
              <a:t>1.  Revising by yourself</a:t>
            </a:r>
          </a:p>
          <a:p>
            <a:pPr marL="1752600" lvl="3" indent="-381000" eaLnBrk="1" hangingPunct="1">
              <a:buFontTx/>
              <a:buNone/>
              <a:defRPr/>
            </a:pPr>
            <a:r>
              <a:rPr lang="en-US" sz="2400" dirty="0" smtClean="0">
                <a:latin typeface="Times New Roman" pitchFamily="18" charset="0"/>
              </a:rPr>
              <a:t>       a.  let it sit</a:t>
            </a:r>
          </a:p>
          <a:p>
            <a:pPr marL="1752600" lvl="3" indent="-381000" eaLnBrk="1" hangingPunct="1">
              <a:buFontTx/>
              <a:buNone/>
              <a:defRPr/>
            </a:pPr>
            <a:r>
              <a:rPr lang="en-US" sz="2400" dirty="0" smtClean="0">
                <a:latin typeface="Times New Roman" pitchFamily="18" charset="0"/>
              </a:rPr>
              <a:t>       b.  read it aloud</a:t>
            </a:r>
          </a:p>
          <a:p>
            <a:pPr marL="1752600" lvl="3" indent="-381000" eaLnBrk="1" hangingPunct="1">
              <a:buFontTx/>
              <a:buNone/>
              <a:defRPr/>
            </a:pPr>
            <a:r>
              <a:rPr lang="en-US" sz="2400" dirty="0" smtClean="0">
                <a:latin typeface="Times New Roman" pitchFamily="18" charset="0"/>
              </a:rPr>
              <a:t>       c.  review a hard copy of the report</a:t>
            </a:r>
          </a:p>
          <a:p>
            <a:pPr marL="1752600" lvl="3" indent="-381000" eaLnBrk="1" hangingPunct="1">
              <a:buFontTx/>
              <a:buNone/>
              <a:defRPr/>
            </a:pPr>
            <a:endParaRPr lang="en-US" sz="2400" dirty="0" smtClean="0">
              <a:latin typeface="Times New Roman" pitchFamily="18" charset="0"/>
            </a:endParaRPr>
          </a:p>
          <a:p>
            <a:pPr marL="1371600" lvl="2" indent="-457200" eaLnBrk="1" hangingPunct="1">
              <a:buFont typeface="Wingdings" pitchFamily="2" charset="2"/>
              <a:buNone/>
              <a:defRPr/>
            </a:pPr>
            <a:r>
              <a:rPr lang="en-US" dirty="0" smtClean="0">
                <a:latin typeface="Times New Roman" pitchFamily="18" charset="0"/>
              </a:rPr>
              <a:t> 2.  Revising using software</a:t>
            </a:r>
          </a:p>
          <a:p>
            <a:pPr marL="1752600" lvl="3" indent="-381000" eaLnBrk="1" hangingPunct="1">
              <a:buFontTx/>
              <a:buNone/>
              <a:defRPr/>
            </a:pPr>
            <a:r>
              <a:rPr lang="en-US" sz="2400" dirty="0" smtClean="0">
                <a:latin typeface="Times New Roman" pitchFamily="18" charset="0"/>
              </a:rPr>
              <a:t>       a.  use spell and grammar check, but don’t rely entirely on them</a:t>
            </a:r>
          </a:p>
          <a:p>
            <a:pPr marL="1752600" lvl="3" indent="-381000" eaLnBrk="1" hangingPunct="1">
              <a:buFontTx/>
              <a:buNone/>
              <a:defRPr/>
            </a:pPr>
            <a:r>
              <a:rPr lang="en-US" sz="2400" dirty="0" smtClean="0">
                <a:latin typeface="Times New Roman" pitchFamily="18" charset="0"/>
              </a:rPr>
              <a:t>       b.  tools do not understand the subject or purpose  </a:t>
            </a:r>
          </a:p>
        </p:txBody>
      </p:sp>
    </p:spTree>
    <p:extLst>
      <p:ext uri="{BB962C8B-B14F-4D97-AF65-F5344CB8AC3E}">
        <p14:creationId xmlns:p14="http://schemas.microsoft.com/office/powerpoint/2010/main" val="3271721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p:txBody>
          <a:bodyPr/>
          <a:lstStyle/>
          <a:p>
            <a:pPr eaLnBrk="1" hangingPunct="1">
              <a:defRPr/>
            </a:pPr>
            <a:r>
              <a:rPr lang="en-US" sz="3200" smtClean="0">
                <a:latin typeface="Times New Roman" pitchFamily="18" charset="0"/>
              </a:rPr>
              <a:t>Step 5</a:t>
            </a:r>
          </a:p>
        </p:txBody>
      </p:sp>
      <p:sp>
        <p:nvSpPr>
          <p:cNvPr id="21507" name="Rectangle 3"/>
          <p:cNvSpPr>
            <a:spLocks noGrp="1" noRot="1" noChangeArrowheads="1"/>
          </p:cNvSpPr>
          <p:nvPr>
            <p:ph type="body" idx="1"/>
          </p:nvPr>
        </p:nvSpPr>
        <p:spPr>
          <a:xfrm>
            <a:off x="1175657" y="1825625"/>
            <a:ext cx="6955972" cy="4351338"/>
          </a:xfrm>
        </p:spPr>
        <p:txBody>
          <a:bodyPr/>
          <a:lstStyle/>
          <a:p>
            <a:pPr eaLnBrk="1" hangingPunct="1">
              <a:buFont typeface="Wingdings" pitchFamily="2" charset="2"/>
              <a:buNone/>
              <a:defRPr/>
            </a:pPr>
            <a:r>
              <a:rPr lang="en-US" sz="2400" dirty="0" smtClean="0">
                <a:latin typeface="Times New Roman" pitchFamily="18" charset="0"/>
              </a:rPr>
              <a:t>3.  Revising using help from someone else.</a:t>
            </a: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a.   a colleague who is knowledgeable in the area</a:t>
            </a:r>
          </a:p>
          <a:p>
            <a:pPr eaLnBrk="1" hangingPunct="1">
              <a:buFont typeface="Wingdings" pitchFamily="2" charset="2"/>
              <a:buNone/>
              <a:defRPr/>
            </a:pPr>
            <a:r>
              <a:rPr lang="en-US" sz="2400" dirty="0">
                <a:latin typeface="Times New Roman" pitchFamily="18" charset="0"/>
              </a:rPr>
              <a:t> </a:t>
            </a:r>
            <a:r>
              <a:rPr lang="en-US" sz="2400" dirty="0" smtClean="0">
                <a:latin typeface="Times New Roman" pitchFamily="18" charset="0"/>
              </a:rPr>
              <a:t>      b.   a person who is like the targeted audience</a:t>
            </a:r>
          </a:p>
          <a:p>
            <a:pPr eaLnBrk="1" hangingPunct="1">
              <a:buFont typeface="Wingdings" pitchFamily="2" charset="2"/>
              <a:buNone/>
              <a:defRPr/>
            </a:pPr>
            <a:r>
              <a:rPr lang="en-US" sz="2400" dirty="0" smtClean="0">
                <a:latin typeface="Times New Roman" pitchFamily="18" charset="0"/>
              </a:rPr>
              <a:t>	</a:t>
            </a:r>
          </a:p>
        </p:txBody>
      </p:sp>
    </p:spTree>
    <p:extLst>
      <p:ext uri="{BB962C8B-B14F-4D97-AF65-F5344CB8AC3E}">
        <p14:creationId xmlns:p14="http://schemas.microsoft.com/office/powerpoint/2010/main" val="39703706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a:p>
        </p:txBody>
      </p:sp>
      <p:sp>
        <p:nvSpPr>
          <p:cNvPr id="3" name="Text Placeholder 2"/>
          <p:cNvSpPr>
            <a:spLocks noGrp="1"/>
          </p:cNvSpPr>
          <p:nvPr>
            <p:ph type="body" sz="quarter" idx="10"/>
          </p:nvPr>
        </p:nvSpPr>
        <p:spPr/>
        <p:txBody>
          <a:bodyPr/>
          <a:lstStyle/>
          <a:p>
            <a:r>
              <a:rPr lang="en-US" dirty="0" smtClean="0"/>
              <a:t>First Writing Rules</a:t>
            </a:r>
          </a:p>
          <a:p>
            <a:r>
              <a:rPr lang="en-US" dirty="0" smtClean="0"/>
              <a:t>Ethics and Engineering  </a:t>
            </a:r>
            <a:endParaRPr lang="en-US" dirty="0"/>
          </a:p>
          <a:p>
            <a:r>
              <a:rPr lang="en-US" dirty="0" smtClean="0"/>
              <a:t>Upcoming Week</a:t>
            </a:r>
          </a:p>
        </p:txBody>
      </p:sp>
    </p:spTree>
    <p:extLst>
      <p:ext uri="{BB962C8B-B14F-4D97-AF65-F5344CB8AC3E}">
        <p14:creationId xmlns:p14="http://schemas.microsoft.com/office/powerpoint/2010/main" val="32647262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Rot="1" noChangeArrowheads="1"/>
          </p:cNvSpPr>
          <p:nvPr>
            <p:ph type="title"/>
          </p:nvPr>
        </p:nvSpPr>
        <p:spPr/>
        <p:txBody>
          <a:bodyPr/>
          <a:lstStyle/>
          <a:p>
            <a:pPr eaLnBrk="1" hangingPunct="1">
              <a:defRPr/>
            </a:pPr>
            <a:r>
              <a:rPr lang="en-US" smtClean="0"/>
              <a:t>Step 6  Edit  </a:t>
            </a:r>
          </a:p>
        </p:txBody>
      </p:sp>
      <p:sp>
        <p:nvSpPr>
          <p:cNvPr id="297987" name="Rectangle 3"/>
          <p:cNvSpPr>
            <a:spLocks noGrp="1" noRot="1" noChangeArrowheads="1"/>
          </p:cNvSpPr>
          <p:nvPr>
            <p:ph type="body" idx="1"/>
          </p:nvPr>
        </p:nvSpPr>
        <p:spPr/>
        <p:txBody>
          <a:bodyPr>
            <a:normAutofit fontScale="92500" lnSpcReduction="20000"/>
          </a:bodyPr>
          <a:lstStyle/>
          <a:p>
            <a:pPr eaLnBrk="1" hangingPunct="1">
              <a:lnSpc>
                <a:spcPct val="80000"/>
              </a:lnSpc>
              <a:buFont typeface="Wingdings" pitchFamily="2" charset="2"/>
              <a:buNone/>
              <a:defRPr/>
            </a:pPr>
            <a:r>
              <a:rPr lang="en-US" sz="2400" dirty="0" smtClean="0"/>
              <a:t>    In this step you will edit for clarity, accuracy and    conciseness</a:t>
            </a:r>
          </a:p>
          <a:p>
            <a:pPr eaLnBrk="1" hangingPunct="1">
              <a:lnSpc>
                <a:spcPct val="80000"/>
              </a:lnSpc>
              <a:buFont typeface="Wingdings" pitchFamily="2" charset="2"/>
              <a:buNone/>
              <a:defRPr/>
            </a:pPr>
            <a:endParaRPr lang="en-US" sz="2400" dirty="0" smtClean="0"/>
          </a:p>
          <a:p>
            <a:pPr eaLnBrk="1" hangingPunct="1">
              <a:lnSpc>
                <a:spcPct val="80000"/>
              </a:lnSpc>
              <a:defRPr/>
            </a:pPr>
            <a:r>
              <a:rPr lang="en-US" sz="2400" dirty="0" smtClean="0"/>
              <a:t>Review Steps 1 to 4– </a:t>
            </a:r>
          </a:p>
          <a:p>
            <a:pPr eaLnBrk="1" hangingPunct="1">
              <a:lnSpc>
                <a:spcPct val="80000"/>
              </a:lnSpc>
              <a:defRPr/>
            </a:pPr>
            <a:r>
              <a:rPr lang="en-US" sz="2400" dirty="0" smtClean="0"/>
              <a:t>Content --  Information and purpose</a:t>
            </a:r>
          </a:p>
          <a:p>
            <a:pPr eaLnBrk="1" hangingPunct="1">
              <a:lnSpc>
                <a:spcPct val="80000"/>
              </a:lnSpc>
              <a:defRPr/>
            </a:pPr>
            <a:r>
              <a:rPr lang="en-US" sz="2400" dirty="0" smtClean="0"/>
              <a:t>Sequence-- Bottom Line and Organization 	</a:t>
            </a:r>
          </a:p>
          <a:p>
            <a:pPr eaLnBrk="1" hangingPunct="1">
              <a:lnSpc>
                <a:spcPct val="80000"/>
              </a:lnSpc>
              <a:defRPr/>
            </a:pPr>
            <a:r>
              <a:rPr lang="en-US" sz="2400" dirty="0" smtClean="0"/>
              <a:t>Design--   Format and Presentation</a:t>
            </a:r>
          </a:p>
          <a:p>
            <a:pPr eaLnBrk="1" hangingPunct="1">
              <a:lnSpc>
                <a:spcPct val="80000"/>
              </a:lnSpc>
              <a:defRPr/>
            </a:pPr>
            <a:r>
              <a:rPr lang="en-US" sz="2400" dirty="0" smtClean="0"/>
              <a:t>Structure– Paragraphs and Sentences</a:t>
            </a:r>
          </a:p>
          <a:p>
            <a:pPr eaLnBrk="1" hangingPunct="1">
              <a:lnSpc>
                <a:spcPct val="80000"/>
              </a:lnSpc>
              <a:defRPr/>
            </a:pPr>
            <a:r>
              <a:rPr lang="en-US" sz="2400" dirty="0" smtClean="0"/>
              <a:t>Tone/Style– Words and Style</a:t>
            </a:r>
          </a:p>
          <a:p>
            <a:pPr eaLnBrk="1" hangingPunct="1">
              <a:lnSpc>
                <a:spcPct val="80000"/>
              </a:lnSpc>
              <a:defRPr/>
            </a:pPr>
            <a:r>
              <a:rPr lang="en-US" sz="2400" dirty="0" smtClean="0"/>
              <a:t>Proofread– Grammar, Typos, Review by </a:t>
            </a:r>
            <a:r>
              <a:rPr lang="en-US" sz="2400" dirty="0" smtClean="0"/>
              <a:t>Another (person and/or tools)</a:t>
            </a:r>
          </a:p>
          <a:p>
            <a:pPr eaLnBrk="1" hangingPunct="1">
              <a:lnSpc>
                <a:spcPct val="80000"/>
              </a:lnSpc>
              <a:defRPr/>
            </a:pPr>
            <a:r>
              <a:rPr lang="en-US" sz="2400" dirty="0" smtClean="0"/>
              <a:t> </a:t>
            </a:r>
            <a:endParaRPr lang="en-US" sz="2400" dirty="0" smtClean="0"/>
          </a:p>
          <a:p>
            <a:pPr eaLnBrk="1" hangingPunct="1">
              <a:lnSpc>
                <a:spcPct val="80000"/>
              </a:lnSpc>
              <a:buFont typeface="Wingdings" pitchFamily="2" charset="2"/>
              <a:buNone/>
              <a:defRPr/>
            </a:pPr>
            <a:r>
              <a:rPr lang="en-US" sz="2400" dirty="0" smtClean="0"/>
              <a:t>	</a:t>
            </a:r>
          </a:p>
          <a:p>
            <a:pPr eaLnBrk="1" hangingPunct="1">
              <a:lnSpc>
                <a:spcPct val="80000"/>
              </a:lnSpc>
              <a:buFont typeface="Wingdings" pitchFamily="2" charset="2"/>
              <a:buNone/>
              <a:defRPr/>
            </a:pPr>
            <a:r>
              <a:rPr lang="en-US" sz="2400" dirty="0" smtClean="0"/>
              <a:t>  </a:t>
            </a:r>
          </a:p>
          <a:p>
            <a:pPr eaLnBrk="1" hangingPunct="1">
              <a:lnSpc>
                <a:spcPct val="80000"/>
              </a:lnSpc>
              <a:defRPr/>
            </a:pPr>
            <a:endParaRPr lang="en-US" sz="2400" dirty="0" smtClean="0"/>
          </a:p>
          <a:p>
            <a:pPr eaLnBrk="1" hangingPunct="1">
              <a:lnSpc>
                <a:spcPct val="80000"/>
              </a:lnSpc>
              <a:defRPr/>
            </a:pPr>
            <a:endParaRPr lang="en-US" sz="2400" dirty="0" smtClean="0"/>
          </a:p>
          <a:p>
            <a:pPr eaLnBrk="1" hangingPunct="1">
              <a:lnSpc>
                <a:spcPct val="80000"/>
              </a:lnSpc>
              <a:defRPr/>
            </a:pPr>
            <a:endParaRPr lang="en-US" sz="2400" dirty="0" smtClean="0"/>
          </a:p>
        </p:txBody>
      </p:sp>
    </p:spTree>
    <p:extLst>
      <p:ext uri="{BB962C8B-B14F-4D97-AF65-F5344CB8AC3E}">
        <p14:creationId xmlns:p14="http://schemas.microsoft.com/office/powerpoint/2010/main" val="41504159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rrowheads="1"/>
          </p:cNvSpPr>
          <p:nvPr>
            <p:ph type="title"/>
          </p:nvPr>
        </p:nvSpPr>
        <p:spPr/>
        <p:txBody>
          <a:bodyPr/>
          <a:lstStyle/>
          <a:p>
            <a:pPr eaLnBrk="1" hangingPunct="1">
              <a:defRPr/>
            </a:pPr>
            <a:r>
              <a:rPr lang="en-US" sz="4000" dirty="0" smtClean="0"/>
              <a:t>Six Step Method to </a:t>
            </a:r>
            <a:r>
              <a:rPr lang="en-US" sz="4000" dirty="0" smtClean="0">
                <a:solidFill>
                  <a:srgbClr val="FF0000"/>
                </a:solidFill>
              </a:rPr>
              <a:t>Reader Centered Writing</a:t>
            </a:r>
          </a:p>
        </p:txBody>
      </p:sp>
      <p:sp>
        <p:nvSpPr>
          <p:cNvPr id="281603" name="Rectangle 3"/>
          <p:cNvSpPr>
            <a:spLocks noGrp="1" noRot="1" noChangeArrowheads="1"/>
          </p:cNvSpPr>
          <p:nvPr>
            <p:ph type="body" idx="1"/>
          </p:nvPr>
        </p:nvSpPr>
        <p:spPr/>
        <p:txBody>
          <a:bodyPr>
            <a:normAutofit fontScale="92500" lnSpcReduction="20000"/>
          </a:bodyPr>
          <a:lstStyle/>
          <a:p>
            <a:pPr marL="457200" indent="-457200" eaLnBrk="1" hangingPunct="1">
              <a:buFont typeface="Arial" panose="020B0604020202020204" pitchFamily="34" charset="0"/>
              <a:buChar char="•"/>
              <a:defRPr/>
            </a:pPr>
            <a:r>
              <a:rPr lang="en-US" sz="2000" dirty="0" smtClean="0"/>
              <a:t>Step 1   </a:t>
            </a:r>
            <a:r>
              <a:rPr lang="en-US" sz="2000" dirty="0" smtClean="0">
                <a:solidFill>
                  <a:srgbClr val="FF0000"/>
                </a:solidFill>
              </a:rPr>
              <a:t>Analyze your purpose and audience </a:t>
            </a:r>
            <a:r>
              <a:rPr lang="en-US" sz="2000" dirty="0" smtClean="0"/>
              <a:t>by using the focus sheet  </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2   </a:t>
            </a:r>
            <a:r>
              <a:rPr lang="en-US" sz="2000" dirty="0" smtClean="0">
                <a:solidFill>
                  <a:srgbClr val="FF0000"/>
                </a:solidFill>
              </a:rPr>
              <a:t>Generate Ideas</a:t>
            </a:r>
            <a:r>
              <a:rPr lang="en-US" sz="2000" dirty="0" smtClean="0"/>
              <a:t> by using a start-up strategy</a:t>
            </a:r>
            <a:endParaRPr lang="en-US" sz="2000" dirty="0"/>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3   </a:t>
            </a:r>
            <a:r>
              <a:rPr lang="en-US" sz="2000" dirty="0" smtClean="0">
                <a:solidFill>
                  <a:srgbClr val="FF0000"/>
                </a:solidFill>
              </a:rPr>
              <a:t>Organize </a:t>
            </a:r>
            <a:r>
              <a:rPr lang="en-US" sz="2000" dirty="0" smtClean="0"/>
              <a:t>your information</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4   </a:t>
            </a:r>
            <a:r>
              <a:rPr lang="en-US" sz="2000" dirty="0" smtClean="0">
                <a:solidFill>
                  <a:srgbClr val="FF0000"/>
                </a:solidFill>
              </a:rPr>
              <a:t>Sequence</a:t>
            </a:r>
            <a:r>
              <a:rPr lang="en-US" sz="2000" dirty="0" smtClean="0"/>
              <a:t> your ideas.  The bottom line should go on top– most of the time</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5    Write the </a:t>
            </a:r>
            <a:r>
              <a:rPr lang="en-US" sz="2000" dirty="0" smtClean="0">
                <a:solidFill>
                  <a:srgbClr val="FF0000"/>
                </a:solidFill>
              </a:rPr>
              <a:t>first draft</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6   Edit for </a:t>
            </a:r>
            <a:r>
              <a:rPr lang="en-US" sz="2000" dirty="0" smtClean="0">
                <a:solidFill>
                  <a:srgbClr val="FF0000"/>
                </a:solidFill>
              </a:rPr>
              <a:t>clarity, conciseness and accuracy </a:t>
            </a:r>
          </a:p>
        </p:txBody>
      </p:sp>
    </p:spTree>
    <p:extLst>
      <p:ext uri="{BB962C8B-B14F-4D97-AF65-F5344CB8AC3E}">
        <p14:creationId xmlns:p14="http://schemas.microsoft.com/office/powerpoint/2010/main" val="2137511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rrowheads="1"/>
          </p:cNvSpPr>
          <p:nvPr>
            <p:ph type="title"/>
          </p:nvPr>
        </p:nvSpPr>
        <p:spPr/>
        <p:txBody>
          <a:bodyPr/>
          <a:lstStyle/>
          <a:p>
            <a:pPr eaLnBrk="1" hangingPunct="1">
              <a:defRPr/>
            </a:pPr>
            <a:r>
              <a:rPr lang="en-US" sz="3200" smtClean="0"/>
              <a:t>References</a:t>
            </a:r>
          </a:p>
        </p:txBody>
      </p:sp>
      <p:sp>
        <p:nvSpPr>
          <p:cNvPr id="276483" name="Rectangle 3"/>
          <p:cNvSpPr>
            <a:spLocks noGrp="1" noRot="1" noChangeArrowheads="1"/>
          </p:cNvSpPr>
          <p:nvPr>
            <p:ph type="body" idx="1"/>
          </p:nvPr>
        </p:nvSpPr>
        <p:spPr/>
        <p:txBody>
          <a:bodyPr/>
          <a:lstStyle/>
          <a:p>
            <a:pPr eaLnBrk="1" hangingPunct="1">
              <a:buFont typeface="Wingdings" pitchFamily="2" charset="2"/>
              <a:buNone/>
              <a:defRPr/>
            </a:pPr>
            <a:r>
              <a:rPr lang="en-US" sz="2400" smtClean="0"/>
              <a:t>Dumaine, Deborah. </a:t>
            </a:r>
            <a:r>
              <a:rPr lang="en-US" sz="2400" u="sng" smtClean="0"/>
              <a:t>Write to the Top:Writing for </a:t>
            </a:r>
          </a:p>
          <a:p>
            <a:pPr eaLnBrk="1" hangingPunct="1">
              <a:buFont typeface="Wingdings" pitchFamily="2" charset="2"/>
              <a:buNone/>
              <a:defRPr/>
            </a:pPr>
            <a:r>
              <a:rPr lang="en-US" sz="2400" smtClean="0"/>
              <a:t>	</a:t>
            </a:r>
            <a:r>
              <a:rPr lang="en-US" sz="2400" u="sng" smtClean="0"/>
              <a:t>Corporate Success</a:t>
            </a:r>
            <a:r>
              <a:rPr lang="en-US" sz="2400" smtClean="0"/>
              <a:t>. </a:t>
            </a:r>
            <a:r>
              <a:rPr lang="en-US" sz="2400" smtClean="0">
                <a:effectLst/>
              </a:rPr>
              <a:t>New York: Random House, 1989.</a:t>
            </a:r>
          </a:p>
          <a:p>
            <a:pPr eaLnBrk="1" hangingPunct="1">
              <a:buFont typeface="Wingdings" pitchFamily="2" charset="2"/>
              <a:buNone/>
              <a:defRPr/>
            </a:pPr>
            <a:endParaRPr lang="en-US" sz="2400" smtClean="0">
              <a:effectLst/>
            </a:endParaRPr>
          </a:p>
          <a:p>
            <a:pPr eaLnBrk="1" hangingPunct="1">
              <a:buFont typeface="Wingdings" pitchFamily="2" charset="2"/>
              <a:buNone/>
              <a:defRPr/>
            </a:pPr>
            <a:r>
              <a:rPr lang="en-US" sz="2400" smtClean="0">
                <a:effectLst/>
              </a:rPr>
              <a:t>Markel, Mike. </a:t>
            </a:r>
            <a:r>
              <a:rPr lang="en-US" sz="2400" u="sng" smtClean="0">
                <a:effectLst/>
              </a:rPr>
              <a:t>Technical Communication, 6</a:t>
            </a:r>
            <a:r>
              <a:rPr lang="en-US" sz="2400" u="sng" baseline="30000" smtClean="0">
                <a:effectLst/>
              </a:rPr>
              <a:t>th</a:t>
            </a:r>
            <a:r>
              <a:rPr lang="en-US" sz="2400" u="sng" smtClean="0">
                <a:effectLst/>
              </a:rPr>
              <a:t> ed</a:t>
            </a:r>
            <a:r>
              <a:rPr lang="en-US" sz="2400" smtClean="0">
                <a:effectLst/>
              </a:rPr>
              <a:t>. Boston: Bedford/St. Martin’s, 2001</a:t>
            </a:r>
          </a:p>
        </p:txBody>
      </p:sp>
    </p:spTree>
    <p:extLst>
      <p:ext uri="{BB962C8B-B14F-4D97-AF65-F5344CB8AC3E}">
        <p14:creationId xmlns:p14="http://schemas.microsoft.com/office/powerpoint/2010/main" val="1411150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4" y="0"/>
            <a:ext cx="7886700" cy="1325563"/>
          </a:xfrm>
        </p:spPr>
        <p:txBody>
          <a:bodyPr>
            <a:normAutofit fontScale="90000"/>
          </a:bodyPr>
          <a:lstStyle/>
          <a:p>
            <a:r>
              <a:rPr lang="en-US" dirty="0" smtClean="0"/>
              <a:t>Adaptable Black Box Approach to Tech Writing Process</a:t>
            </a:r>
            <a:endParaRPr lang="en-US" dirty="0"/>
          </a:p>
        </p:txBody>
      </p:sp>
      <p:sp>
        <p:nvSpPr>
          <p:cNvPr id="4" name="Rectangle 3"/>
          <p:cNvSpPr/>
          <p:nvPr/>
        </p:nvSpPr>
        <p:spPr>
          <a:xfrm>
            <a:off x="3080657" y="2460171"/>
            <a:ext cx="2046514" cy="17852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658" y="5331824"/>
            <a:ext cx="2362200" cy="400110"/>
          </a:xfrm>
          <a:prstGeom prst="rect">
            <a:avLst/>
          </a:prstGeom>
          <a:noFill/>
        </p:spPr>
        <p:txBody>
          <a:bodyPr wrap="square" rtlCol="0">
            <a:spAutoFit/>
          </a:bodyPr>
          <a:lstStyle/>
          <a:p>
            <a:pPr algn="ctr"/>
            <a:r>
              <a:rPr lang="en-US" sz="2000" b="1" dirty="0" smtClean="0"/>
              <a:t>Inputs</a:t>
            </a:r>
            <a:endParaRPr lang="en-US" sz="2000" b="1" dirty="0"/>
          </a:p>
        </p:txBody>
      </p:sp>
      <p:sp>
        <p:nvSpPr>
          <p:cNvPr id="6" name="TextBox 5"/>
          <p:cNvSpPr txBox="1"/>
          <p:nvPr/>
        </p:nvSpPr>
        <p:spPr>
          <a:xfrm>
            <a:off x="6520543" y="5331824"/>
            <a:ext cx="2318657" cy="677108"/>
          </a:xfrm>
          <a:prstGeom prst="rect">
            <a:avLst/>
          </a:prstGeom>
          <a:noFill/>
        </p:spPr>
        <p:txBody>
          <a:bodyPr wrap="square" rtlCol="0">
            <a:spAutoFit/>
          </a:bodyPr>
          <a:lstStyle/>
          <a:p>
            <a:pPr algn="ctr"/>
            <a:r>
              <a:rPr lang="en-US" sz="2000" b="1" dirty="0" smtClean="0"/>
              <a:t>Outpu</a:t>
            </a:r>
            <a:r>
              <a:rPr lang="en-US" b="1" dirty="0" smtClean="0"/>
              <a:t>t</a:t>
            </a:r>
          </a:p>
          <a:p>
            <a:pPr algn="ctr"/>
            <a:r>
              <a:rPr lang="en-US" b="1" dirty="0" smtClean="0"/>
              <a:t>Metrics</a:t>
            </a:r>
            <a:endParaRPr lang="en-US" b="1" dirty="0"/>
          </a:p>
        </p:txBody>
      </p:sp>
      <p:cxnSp>
        <p:nvCxnSpPr>
          <p:cNvPr id="8" name="Straight Arrow Connector 7"/>
          <p:cNvCxnSpPr/>
          <p:nvPr/>
        </p:nvCxnSpPr>
        <p:spPr>
          <a:xfrm>
            <a:off x="664029" y="3080657"/>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87285" y="2955471"/>
            <a:ext cx="195943" cy="25037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55641" y="2157327"/>
            <a:ext cx="1562432" cy="923330"/>
          </a:xfrm>
          <a:prstGeom prst="rect">
            <a:avLst/>
          </a:prstGeom>
          <a:noFill/>
        </p:spPr>
        <p:txBody>
          <a:bodyPr wrap="square" rtlCol="0">
            <a:spAutoFit/>
          </a:bodyPr>
          <a:lstStyle/>
          <a:p>
            <a:r>
              <a:rPr lang="en-US" dirty="0" smtClean="0"/>
              <a:t>2 (Ideas),          3 (Organize),        4 (Sequence)</a:t>
            </a:r>
            <a:endParaRPr lang="en-US" dirty="0"/>
          </a:p>
        </p:txBody>
      </p:sp>
      <p:cxnSp>
        <p:nvCxnSpPr>
          <p:cNvPr id="12" name="Straight Arrow Connector 11"/>
          <p:cNvCxnSpPr/>
          <p:nvPr/>
        </p:nvCxnSpPr>
        <p:spPr>
          <a:xfrm>
            <a:off x="5127171" y="3090760"/>
            <a:ext cx="1393372" cy="1166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4" idx="0"/>
          </p:cNvCxnSpPr>
          <p:nvPr/>
        </p:nvCxnSpPr>
        <p:spPr>
          <a:xfrm rot="10800000" flipV="1">
            <a:off x="4103915" y="1992085"/>
            <a:ext cx="1621975" cy="46808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25890" y="1992085"/>
            <a:ext cx="0" cy="108857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61114" y="1621971"/>
            <a:ext cx="896410" cy="369332"/>
          </a:xfrm>
          <a:prstGeom prst="rect">
            <a:avLst/>
          </a:prstGeom>
          <a:noFill/>
        </p:spPr>
        <p:txBody>
          <a:bodyPr wrap="square" rtlCol="0">
            <a:spAutoFit/>
          </a:bodyPr>
          <a:lstStyle/>
          <a:p>
            <a:r>
              <a:rPr lang="en-US" dirty="0" smtClean="0"/>
              <a:t>6  Edit </a:t>
            </a:r>
            <a:endParaRPr lang="en-US" dirty="0"/>
          </a:p>
        </p:txBody>
      </p:sp>
      <p:sp>
        <p:nvSpPr>
          <p:cNvPr id="25" name="TextBox 24"/>
          <p:cNvSpPr txBox="1"/>
          <p:nvPr/>
        </p:nvSpPr>
        <p:spPr>
          <a:xfrm>
            <a:off x="5344886" y="3113314"/>
            <a:ext cx="998162" cy="369332"/>
          </a:xfrm>
          <a:prstGeom prst="rect">
            <a:avLst/>
          </a:prstGeom>
          <a:noFill/>
        </p:spPr>
        <p:txBody>
          <a:bodyPr wrap="square" rtlCol="0">
            <a:spAutoFit/>
          </a:bodyPr>
          <a:lstStyle/>
          <a:p>
            <a:r>
              <a:rPr lang="en-US" dirty="0" smtClean="0"/>
              <a:t>5 Draft</a:t>
            </a:r>
            <a:endParaRPr lang="en-US" dirty="0"/>
          </a:p>
        </p:txBody>
      </p:sp>
      <p:cxnSp>
        <p:nvCxnSpPr>
          <p:cNvPr id="26" name="Straight Arrow Connector 25"/>
          <p:cNvCxnSpPr/>
          <p:nvPr/>
        </p:nvCxnSpPr>
        <p:spPr>
          <a:xfrm>
            <a:off x="642258" y="3722132"/>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23158" y="3398966"/>
            <a:ext cx="1197428" cy="646331"/>
          </a:xfrm>
          <a:prstGeom prst="rect">
            <a:avLst/>
          </a:prstGeom>
          <a:noFill/>
        </p:spPr>
        <p:txBody>
          <a:bodyPr wrap="square" rtlCol="0">
            <a:spAutoFit/>
          </a:bodyPr>
          <a:lstStyle/>
          <a:p>
            <a:r>
              <a:rPr lang="en-US" dirty="0" smtClean="0"/>
              <a:t>EE 295 Rules</a:t>
            </a:r>
            <a:endParaRPr lang="en-US" dirty="0"/>
          </a:p>
        </p:txBody>
      </p:sp>
      <p:sp>
        <p:nvSpPr>
          <p:cNvPr id="30" name="TextBox 29"/>
          <p:cNvSpPr txBox="1"/>
          <p:nvPr/>
        </p:nvSpPr>
        <p:spPr>
          <a:xfrm>
            <a:off x="3189514" y="2675692"/>
            <a:ext cx="1861457" cy="1323439"/>
          </a:xfrm>
          <a:prstGeom prst="rect">
            <a:avLst/>
          </a:prstGeom>
          <a:noFill/>
        </p:spPr>
        <p:txBody>
          <a:bodyPr wrap="square" rtlCol="0">
            <a:spAutoFit/>
          </a:bodyPr>
          <a:lstStyle/>
          <a:p>
            <a:pPr algn="ctr"/>
            <a:r>
              <a:rPr lang="en-US" sz="2000" b="1" dirty="0" smtClean="0"/>
              <a:t>Generate Technology </a:t>
            </a:r>
          </a:p>
          <a:p>
            <a:pPr algn="ctr"/>
            <a:r>
              <a:rPr lang="en-US" sz="2000" b="1" dirty="0" smtClean="0"/>
              <a:t>Document</a:t>
            </a:r>
          </a:p>
          <a:p>
            <a:pPr algn="ctr"/>
            <a:r>
              <a:rPr lang="en-US" sz="2000" b="1" dirty="0" smtClean="0"/>
              <a:t>(FPGA)</a:t>
            </a:r>
            <a:endParaRPr lang="en-US" sz="2000" b="1" dirty="0"/>
          </a:p>
        </p:txBody>
      </p:sp>
      <p:sp>
        <p:nvSpPr>
          <p:cNvPr id="31" name="TextBox 30"/>
          <p:cNvSpPr txBox="1"/>
          <p:nvPr/>
        </p:nvSpPr>
        <p:spPr>
          <a:xfrm>
            <a:off x="6531428" y="934636"/>
            <a:ext cx="2307772" cy="2031325"/>
          </a:xfrm>
          <a:prstGeom prst="rect">
            <a:avLst/>
          </a:prstGeom>
          <a:noFill/>
          <a:ln>
            <a:solidFill>
              <a:schemeClr val="accent1"/>
            </a:solidFill>
          </a:ln>
        </p:spPr>
        <p:txBody>
          <a:bodyPr wrap="square" rtlCol="0">
            <a:spAutoFit/>
          </a:bodyPr>
          <a:lstStyle/>
          <a:p>
            <a:r>
              <a:rPr lang="en-US" b="1" u="sng" dirty="0" smtClean="0"/>
              <a:t>Content</a:t>
            </a:r>
          </a:p>
          <a:p>
            <a:pPr marL="742950" lvl="1" indent="-285750">
              <a:buFont typeface="Arial" panose="020B0604020202020204" pitchFamily="34" charset="0"/>
              <a:buChar char="•"/>
            </a:pPr>
            <a:r>
              <a:rPr lang="en-US" dirty="0" smtClean="0"/>
              <a:t>Clear Conclusion</a:t>
            </a:r>
          </a:p>
          <a:p>
            <a:pPr marL="742950" lvl="1" indent="-285750">
              <a:buFont typeface="Arial" panose="020B0604020202020204" pitchFamily="34" charset="0"/>
              <a:buChar char="•"/>
            </a:pPr>
            <a:r>
              <a:rPr lang="en-US" dirty="0" smtClean="0"/>
              <a:t>Concisely Stated</a:t>
            </a:r>
          </a:p>
          <a:p>
            <a:pPr marL="742950" lvl="1" indent="-285750">
              <a:buFont typeface="Arial" panose="020B0604020202020204" pitchFamily="34" charset="0"/>
              <a:buChar char="•"/>
            </a:pPr>
            <a:r>
              <a:rPr lang="en-US" dirty="0" smtClean="0"/>
              <a:t>Well Supported</a:t>
            </a:r>
          </a:p>
        </p:txBody>
      </p:sp>
      <p:sp>
        <p:nvSpPr>
          <p:cNvPr id="32" name="TextBox 31"/>
          <p:cNvSpPr txBox="1"/>
          <p:nvPr/>
        </p:nvSpPr>
        <p:spPr>
          <a:xfrm>
            <a:off x="6531428" y="3352800"/>
            <a:ext cx="2307772" cy="1200329"/>
          </a:xfrm>
          <a:prstGeom prst="rect">
            <a:avLst/>
          </a:prstGeom>
          <a:noFill/>
          <a:ln>
            <a:solidFill>
              <a:schemeClr val="accent1"/>
            </a:solidFill>
          </a:ln>
        </p:spPr>
        <p:txBody>
          <a:bodyPr wrap="square" rtlCol="0">
            <a:spAutoFit/>
          </a:bodyPr>
          <a:lstStyle/>
          <a:p>
            <a:r>
              <a:rPr lang="en-US" b="1" u="sng" dirty="0" smtClean="0"/>
              <a:t>Rules</a:t>
            </a:r>
          </a:p>
          <a:p>
            <a:pPr marL="742950" lvl="1" indent="-285750">
              <a:buFont typeface="Arial" panose="020B0604020202020204" pitchFamily="34" charset="0"/>
              <a:buChar char="•"/>
            </a:pPr>
            <a:r>
              <a:rPr lang="en-US" dirty="0" smtClean="0"/>
              <a:t>Grammar</a:t>
            </a:r>
          </a:p>
          <a:p>
            <a:pPr marL="742950" lvl="1" indent="-285750">
              <a:buFont typeface="Arial" panose="020B0604020202020204" pitchFamily="34" charset="0"/>
              <a:buChar char="•"/>
            </a:pPr>
            <a:r>
              <a:rPr lang="en-US" dirty="0" smtClean="0"/>
              <a:t>295 No No’s</a:t>
            </a:r>
          </a:p>
          <a:p>
            <a:pPr marL="742950" lvl="1" indent="-285750">
              <a:buFont typeface="Arial" panose="020B0604020202020204" pitchFamily="34" charset="0"/>
              <a:buChar char="•"/>
            </a:pPr>
            <a:r>
              <a:rPr lang="en-US" dirty="0" smtClean="0"/>
              <a:t>Plagiarism</a:t>
            </a:r>
          </a:p>
        </p:txBody>
      </p:sp>
      <p:sp>
        <p:nvSpPr>
          <p:cNvPr id="33" name="Down Arrow 32"/>
          <p:cNvSpPr/>
          <p:nvPr/>
        </p:nvSpPr>
        <p:spPr>
          <a:xfrm rot="10800000">
            <a:off x="3877925" y="4245429"/>
            <a:ext cx="484632" cy="97840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7486" y="5223837"/>
            <a:ext cx="1627416" cy="1542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287486" y="5210368"/>
            <a:ext cx="1627416" cy="1569660"/>
          </a:xfrm>
          <a:prstGeom prst="rect">
            <a:avLst/>
          </a:prstGeom>
          <a:noFill/>
        </p:spPr>
        <p:txBody>
          <a:bodyPr wrap="square" rtlCol="0">
            <a:spAutoFit/>
          </a:bodyPr>
          <a:lstStyle/>
          <a:p>
            <a:pPr algn="ctr"/>
            <a:r>
              <a:rPr lang="en-US" sz="1200" b="1" dirty="0" smtClean="0"/>
              <a:t>Step 1:</a:t>
            </a:r>
            <a:r>
              <a:rPr lang="en-US" sz="1200" dirty="0" smtClean="0"/>
              <a:t> Configured to Meet type of Document</a:t>
            </a:r>
          </a:p>
          <a:p>
            <a:pPr algn="ctr"/>
            <a:r>
              <a:rPr lang="en-US" sz="1200" dirty="0" smtClean="0"/>
              <a:t>-Product Description</a:t>
            </a:r>
          </a:p>
          <a:p>
            <a:pPr algn="ctr"/>
            <a:r>
              <a:rPr lang="en-US" sz="1200" dirty="0" smtClean="0"/>
              <a:t>-Patent application </a:t>
            </a:r>
          </a:p>
          <a:p>
            <a:pPr algn="ctr"/>
            <a:r>
              <a:rPr lang="en-US" sz="1200" dirty="0" smtClean="0"/>
              <a:t>-Business Case </a:t>
            </a:r>
          </a:p>
          <a:p>
            <a:pPr algn="ctr"/>
            <a:r>
              <a:rPr lang="en-US" sz="1200" dirty="0" smtClean="0"/>
              <a:t>-Research Paper</a:t>
            </a:r>
          </a:p>
          <a:p>
            <a:pPr algn="ctr"/>
            <a:r>
              <a:rPr lang="en-US" sz="1200" dirty="0" smtClean="0"/>
              <a:t>(Firmware)</a:t>
            </a:r>
            <a:endParaRPr lang="en-US" sz="1200" dirty="0"/>
          </a:p>
        </p:txBody>
      </p:sp>
    </p:spTree>
    <p:extLst>
      <p:ext uri="{BB962C8B-B14F-4D97-AF65-F5344CB8AC3E}">
        <p14:creationId xmlns:p14="http://schemas.microsoft.com/office/powerpoint/2010/main" val="347210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anim calcmode="lin" valueType="num">
                                      <p:cBhvr>
                                        <p:cTn id="72" dur="1000" fill="hold"/>
                                        <p:tgtEl>
                                          <p:spTgt spid="18"/>
                                        </p:tgtEl>
                                        <p:attrNameLst>
                                          <p:attrName>ppt_x</p:attrName>
                                        </p:attrNameLst>
                                      </p:cBhvr>
                                      <p:tavLst>
                                        <p:tav tm="0">
                                          <p:val>
                                            <p:strVal val="#ppt_x"/>
                                          </p:val>
                                        </p:tav>
                                        <p:tav tm="100000">
                                          <p:val>
                                            <p:strVal val="#ppt_x"/>
                                          </p:val>
                                        </p:tav>
                                      </p:tavLst>
                                    </p:anim>
                                    <p:anim calcmode="lin" valueType="num">
                                      <p:cBhvr>
                                        <p:cTn id="73" dur="1000" fill="hold"/>
                                        <p:tgtEl>
                                          <p:spTgt spid="1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p:bldP spid="24" grpId="0"/>
      <p:bldP spid="25" grpId="0"/>
      <p:bldP spid="27" grpId="0"/>
      <p:bldP spid="30" grpId="0"/>
      <p:bldP spid="31" grpId="0" animBg="1"/>
      <p:bldP spid="32" grpId="0" animBg="1"/>
      <p:bldP spid="33" grpId="0" animBg="1"/>
      <p:bldP spid="34" grpId="0" animBg="1"/>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19" y="0"/>
            <a:ext cx="9084881" cy="6377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256313" y="119734"/>
            <a:ext cx="3178629" cy="369332"/>
          </a:xfrm>
          <a:prstGeom prst="rect">
            <a:avLst/>
          </a:prstGeom>
          <a:noFill/>
        </p:spPr>
        <p:txBody>
          <a:bodyPr wrap="square" rtlCol="0">
            <a:spAutoFit/>
          </a:bodyPr>
          <a:lstStyle/>
          <a:p>
            <a:r>
              <a:rPr lang="en-US" dirty="0" smtClean="0"/>
              <a:t>-Morris Jones, EE295 Fall 2016</a:t>
            </a:r>
            <a:endParaRPr lang="en-US" dirty="0"/>
          </a:p>
        </p:txBody>
      </p:sp>
      <p:sp>
        <p:nvSpPr>
          <p:cNvPr id="2" name="TextBox 1"/>
          <p:cNvSpPr txBox="1"/>
          <p:nvPr/>
        </p:nvSpPr>
        <p:spPr>
          <a:xfrm>
            <a:off x="454102" y="6314105"/>
            <a:ext cx="8294914"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Minimize use of passive voice. Instead utilize active wording…</a:t>
            </a:r>
            <a:endParaRPr lang="en-US" dirty="0"/>
          </a:p>
        </p:txBody>
      </p:sp>
    </p:spTree>
    <p:extLst>
      <p:ext uri="{BB962C8B-B14F-4D97-AF65-F5344CB8AC3E}">
        <p14:creationId xmlns:p14="http://schemas.microsoft.com/office/powerpoint/2010/main" val="33016811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on  EE295 Rules</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AutoNum type="arabicPeriod"/>
            </a:pPr>
            <a:r>
              <a:rPr lang="en-US" dirty="0" smtClean="0"/>
              <a:t>Limit/Eliminate Personal Pronouns</a:t>
            </a:r>
          </a:p>
          <a:p>
            <a:pPr marL="971550" lvl="1" indent="-514350">
              <a:buFont typeface="Arial" panose="020B0604020202020204" pitchFamily="34" charset="0"/>
              <a:buChar char="•"/>
            </a:pPr>
            <a:r>
              <a:rPr lang="en-US" dirty="0">
                <a:hlinkClick r:id="rId2"/>
              </a:rPr>
              <a:t>https://</a:t>
            </a:r>
            <a:r>
              <a:rPr lang="en-US" dirty="0" smtClean="0">
                <a:hlinkClick r:id="rId2"/>
              </a:rPr>
              <a:t>www.editage.com/insights/is-it-acceptable-to-use-first-person-pronouns-in-scientific-writing</a:t>
            </a:r>
            <a:endParaRPr lang="en-US" dirty="0" smtClean="0"/>
          </a:p>
          <a:p>
            <a:pPr marL="514350" indent="-514350">
              <a:buAutoNum type="arabicPeriod"/>
            </a:pPr>
            <a:r>
              <a:rPr lang="en-US" dirty="0" smtClean="0"/>
              <a:t>Passive Voice</a:t>
            </a:r>
          </a:p>
          <a:p>
            <a:pPr marL="971550" lvl="1" indent="-514350">
              <a:buFont typeface="Arial" panose="020B0604020202020204" pitchFamily="34" charset="0"/>
              <a:buChar char="•"/>
            </a:pPr>
            <a:r>
              <a:rPr lang="en-US" dirty="0">
                <a:hlinkClick r:id="rId3"/>
              </a:rPr>
              <a:t>https://</a:t>
            </a:r>
            <a:r>
              <a:rPr lang="en-US" dirty="0" smtClean="0">
                <a:hlinkClick r:id="rId3"/>
              </a:rPr>
              <a:t>www.wikihow.com/Avoid-Using-the-Passive-Voice</a:t>
            </a:r>
            <a:endParaRPr lang="en-US" dirty="0" smtClean="0"/>
          </a:p>
          <a:p>
            <a:pPr marL="514350" indent="-514350">
              <a:buAutoNum type="arabicPeriod"/>
            </a:pPr>
            <a:r>
              <a:rPr lang="en-US" dirty="0" smtClean="0"/>
              <a:t>Avoid Lists (in the horizontal)</a:t>
            </a:r>
          </a:p>
          <a:p>
            <a:pPr marL="971550" lvl="1" indent="-514350">
              <a:buFont typeface="Arial" panose="020B0604020202020204" pitchFamily="34" charset="0"/>
              <a:buChar char="•"/>
            </a:pPr>
            <a:r>
              <a:rPr lang="en-US" dirty="0">
                <a:hlinkClick r:id="rId4"/>
              </a:rPr>
              <a:t>https://</a:t>
            </a:r>
            <a:r>
              <a:rPr lang="en-US" dirty="0" smtClean="0">
                <a:hlinkClick r:id="rId4"/>
              </a:rPr>
              <a:t>www.tu-chemnitz.de/phil/english/sections/linguist/independent/kursmaterialien/TechComm/acchtml/lists.html</a:t>
            </a:r>
            <a:endParaRPr lang="en-US" dirty="0" smtClean="0"/>
          </a:p>
          <a:p>
            <a:pPr marL="514350" indent="-514350">
              <a:buAutoNum type="arabicPeriod"/>
            </a:pPr>
            <a:r>
              <a:rPr lang="en-US" dirty="0" smtClean="0"/>
              <a:t>Complete Paragraphs have at least 3 sentences</a:t>
            </a:r>
          </a:p>
          <a:p>
            <a:pPr marL="971550" lvl="1" indent="-514350">
              <a:buFont typeface="Arial" panose="020B0604020202020204" pitchFamily="34" charset="0"/>
              <a:buChar char="•"/>
            </a:pPr>
            <a:r>
              <a:rPr lang="en-US" dirty="0" smtClean="0"/>
              <a:t>Topic Sentence</a:t>
            </a:r>
          </a:p>
          <a:p>
            <a:pPr marL="971550" lvl="1" indent="-514350">
              <a:buFont typeface="Arial" panose="020B0604020202020204" pitchFamily="34" charset="0"/>
              <a:buChar char="•"/>
            </a:pPr>
            <a:r>
              <a:rPr lang="en-US" dirty="0" smtClean="0"/>
              <a:t>Body</a:t>
            </a:r>
          </a:p>
          <a:p>
            <a:pPr marL="971550" lvl="1" indent="-514350">
              <a:buFont typeface="Arial" panose="020B0604020202020204" pitchFamily="34" charset="0"/>
              <a:buChar char="•"/>
            </a:pPr>
            <a:r>
              <a:rPr lang="en-US" dirty="0" smtClean="0"/>
              <a:t>Conclusion</a:t>
            </a:r>
          </a:p>
          <a:p>
            <a:pPr marL="514350" indent="-514350">
              <a:buAutoNum type="arabicPeriod"/>
            </a:pPr>
            <a:endParaRPr lang="en-US" dirty="0"/>
          </a:p>
          <a:p>
            <a:pPr marL="971550" lvl="1" indent="-514350">
              <a:buAutoNum type="arabicPeriod"/>
            </a:pPr>
            <a:endParaRPr lang="en-US" dirty="0" smtClean="0"/>
          </a:p>
          <a:p>
            <a:pPr marL="514350" indent="-514350">
              <a:buAutoNum type="arabicPeriod"/>
            </a:pPr>
            <a:endParaRPr lang="en-US" dirty="0"/>
          </a:p>
        </p:txBody>
      </p:sp>
    </p:spTree>
    <p:extLst>
      <p:ext uri="{BB962C8B-B14F-4D97-AF65-F5344CB8AC3E}">
        <p14:creationId xmlns:p14="http://schemas.microsoft.com/office/powerpoint/2010/main" val="34630109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Ethics Overview</a:t>
            </a:r>
            <a:br>
              <a:rPr lang="en-US" dirty="0" smtClean="0"/>
            </a:br>
            <a:r>
              <a:rPr lang="en-US" sz="2200" dirty="0" smtClean="0"/>
              <a:t>(Eugene </a:t>
            </a:r>
            <a:r>
              <a:rPr lang="en-US" sz="2200" dirty="0" err="1" smtClean="0"/>
              <a:t>Moriarity</a:t>
            </a:r>
            <a:r>
              <a:rPr lang="en-US" sz="2200" dirty="0" smtClean="0"/>
              <a:t> text) </a:t>
            </a:r>
            <a:endParaRPr lang="en-US" sz="2200" dirty="0"/>
          </a:p>
        </p:txBody>
      </p:sp>
      <p:sp>
        <p:nvSpPr>
          <p:cNvPr id="7" name="Content Placeholder 6"/>
          <p:cNvSpPr>
            <a:spLocks noGrp="1"/>
          </p:cNvSpPr>
          <p:nvPr>
            <p:ph sz="quarter" idx="12"/>
          </p:nvPr>
        </p:nvSpPr>
        <p:spPr>
          <a:xfrm>
            <a:off x="628650" y="2318657"/>
            <a:ext cx="7886700" cy="3498125"/>
          </a:xfrm>
        </p:spPr>
        <p:txBody>
          <a:bodyPr>
            <a:noAutofit/>
          </a:bodyPr>
          <a:lstStyle/>
          <a:p>
            <a:pPr marL="342900" indent="-342900">
              <a:buFont typeface="Arial" panose="020B0604020202020204" pitchFamily="34" charset="0"/>
              <a:buChar char="•"/>
            </a:pPr>
            <a:r>
              <a:rPr lang="en-US" sz="2800" dirty="0" smtClean="0"/>
              <a:t>Engineering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Focal Engineering </a:t>
            </a:r>
          </a:p>
          <a:p>
            <a:pPr marL="342900" indent="-342900">
              <a:buFont typeface="Arial" panose="020B0604020202020204" pitchFamily="34" charset="0"/>
              <a:buChar char="•"/>
            </a:pPr>
            <a:endParaRPr lang="en-US" sz="2800" dirty="0"/>
          </a:p>
          <a:p>
            <a:pPr marL="342900" indent="-342900">
              <a:buFont typeface="Arial" panose="020B0604020202020204" pitchFamily="34" charset="0"/>
              <a:buChar char="•"/>
            </a:pPr>
            <a:r>
              <a:rPr lang="en-US" sz="2800" dirty="0" smtClean="0"/>
              <a:t>Ethics </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Ethical Analysis of Engineering </a:t>
            </a:r>
            <a:endParaRPr lang="en-US" sz="2800"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846591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Grp="1" noChangeArrowheads="1"/>
          </p:cNvSpPr>
          <p:nvPr>
            <p:ph type="title"/>
          </p:nvPr>
        </p:nvSpPr>
        <p:spPr/>
        <p:txBody>
          <a:bodyPr/>
          <a:lstStyle/>
          <a:p>
            <a:r>
              <a:rPr lang="en-US"/>
              <a:t>Engineering is </a:t>
            </a:r>
          </a:p>
        </p:txBody>
      </p:sp>
      <p:sp>
        <p:nvSpPr>
          <p:cNvPr id="256003" name="Rectangle 3"/>
          <p:cNvSpPr>
            <a:spLocks noGrp="1" noChangeArrowheads="1"/>
          </p:cNvSpPr>
          <p:nvPr>
            <p:ph type="body" idx="1"/>
          </p:nvPr>
        </p:nvSpPr>
        <p:spPr>
          <a:xfrm>
            <a:off x="628650" y="2122714"/>
            <a:ext cx="7886700" cy="3732655"/>
          </a:xfrm>
        </p:spPr>
        <p:txBody>
          <a:bodyPr>
            <a:noAutofit/>
          </a:bodyPr>
          <a:lstStyle/>
          <a:p>
            <a:pPr>
              <a:lnSpc>
                <a:spcPct val="90000"/>
              </a:lnSpc>
            </a:pPr>
            <a:r>
              <a:rPr lang="en-US" sz="2800" b="1" dirty="0"/>
              <a:t>1)	an art	</a:t>
            </a:r>
          </a:p>
          <a:p>
            <a:pPr>
              <a:lnSpc>
                <a:spcPct val="90000"/>
              </a:lnSpc>
            </a:pPr>
            <a:r>
              <a:rPr lang="en-US" sz="2800" b="1" dirty="0"/>
              <a:t>2)	a science</a:t>
            </a:r>
          </a:p>
          <a:p>
            <a:pPr>
              <a:lnSpc>
                <a:spcPct val="90000"/>
              </a:lnSpc>
            </a:pPr>
            <a:r>
              <a:rPr lang="en-US" sz="2800" b="1" dirty="0"/>
              <a:t>3)	design</a:t>
            </a:r>
          </a:p>
          <a:p>
            <a:pPr>
              <a:lnSpc>
                <a:spcPct val="90000"/>
              </a:lnSpc>
            </a:pPr>
            <a:r>
              <a:rPr lang="en-US" sz="2800" b="1" dirty="0"/>
              <a:t>4)	a profession</a:t>
            </a:r>
          </a:p>
          <a:p>
            <a:pPr>
              <a:lnSpc>
                <a:spcPct val="90000"/>
              </a:lnSpc>
            </a:pPr>
            <a:r>
              <a:rPr lang="en-US" sz="2800" b="1" dirty="0"/>
              <a:t>5)	a business</a:t>
            </a:r>
          </a:p>
          <a:p>
            <a:pPr>
              <a:lnSpc>
                <a:spcPct val="90000"/>
              </a:lnSpc>
            </a:pPr>
            <a:endParaRPr lang="en-US" sz="2800" b="1" dirty="0"/>
          </a:p>
          <a:p>
            <a:pPr>
              <a:lnSpc>
                <a:spcPct val="90000"/>
              </a:lnSpc>
              <a:buFont typeface="Wingdings" pitchFamily="2" charset="2"/>
              <a:buNone/>
            </a:pPr>
            <a:r>
              <a:rPr lang="en-US" sz="2800" i="1" dirty="0"/>
              <a:t>“Engineering is the practice of making good on the promise of technology.”</a:t>
            </a:r>
          </a:p>
        </p:txBody>
      </p:sp>
    </p:spTree>
    <p:extLst>
      <p:ext uri="{BB962C8B-B14F-4D97-AF65-F5344CB8AC3E}">
        <p14:creationId xmlns:p14="http://schemas.microsoft.com/office/powerpoint/2010/main" val="89746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6003">
                                            <p:txEl>
                                              <p:pRg st="0" end="0"/>
                                            </p:txEl>
                                          </p:spTgt>
                                        </p:tgtEl>
                                        <p:attrNameLst>
                                          <p:attrName>style.visibility</p:attrName>
                                        </p:attrNameLst>
                                      </p:cBhvr>
                                      <p:to>
                                        <p:strVal val="visible"/>
                                      </p:to>
                                    </p:set>
                                    <p:anim calcmode="lin" valueType="num">
                                      <p:cBhvr additive="base">
                                        <p:cTn id="7" dur="500" fill="hold"/>
                                        <p:tgtEl>
                                          <p:spTgt spid="2560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6003">
                                            <p:txEl>
                                              <p:pRg st="1" end="1"/>
                                            </p:txEl>
                                          </p:spTgt>
                                        </p:tgtEl>
                                        <p:attrNameLst>
                                          <p:attrName>style.visibility</p:attrName>
                                        </p:attrNameLst>
                                      </p:cBhvr>
                                      <p:to>
                                        <p:strVal val="visible"/>
                                      </p:to>
                                    </p:set>
                                    <p:anim calcmode="lin" valueType="num">
                                      <p:cBhvr additive="base">
                                        <p:cTn id="13" dur="500" fill="hold"/>
                                        <p:tgtEl>
                                          <p:spTgt spid="2560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56003">
                                            <p:txEl>
                                              <p:pRg st="2" end="2"/>
                                            </p:txEl>
                                          </p:spTgt>
                                        </p:tgtEl>
                                        <p:attrNameLst>
                                          <p:attrName>style.visibility</p:attrName>
                                        </p:attrNameLst>
                                      </p:cBhvr>
                                      <p:to>
                                        <p:strVal val="visible"/>
                                      </p:to>
                                    </p:set>
                                    <p:anim calcmode="lin" valueType="num">
                                      <p:cBhvr additive="base">
                                        <p:cTn id="19" dur="500" fill="hold"/>
                                        <p:tgtEl>
                                          <p:spTgt spid="2560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56003">
                                            <p:txEl>
                                              <p:pRg st="3" end="3"/>
                                            </p:txEl>
                                          </p:spTgt>
                                        </p:tgtEl>
                                        <p:attrNameLst>
                                          <p:attrName>style.visibility</p:attrName>
                                        </p:attrNameLst>
                                      </p:cBhvr>
                                      <p:to>
                                        <p:strVal val="visible"/>
                                      </p:to>
                                    </p:set>
                                    <p:anim calcmode="lin" valueType="num">
                                      <p:cBhvr additive="base">
                                        <p:cTn id="25" dur="500" fill="hold"/>
                                        <p:tgtEl>
                                          <p:spTgt spid="25600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56003">
                                            <p:txEl>
                                              <p:pRg st="4" end="4"/>
                                            </p:txEl>
                                          </p:spTgt>
                                        </p:tgtEl>
                                        <p:attrNameLst>
                                          <p:attrName>style.visibility</p:attrName>
                                        </p:attrNameLst>
                                      </p:cBhvr>
                                      <p:to>
                                        <p:strVal val="visible"/>
                                      </p:to>
                                    </p:set>
                                    <p:anim calcmode="lin" valueType="num">
                                      <p:cBhvr additive="base">
                                        <p:cTn id="31" dur="500" fill="hold"/>
                                        <p:tgtEl>
                                          <p:spTgt spid="25600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6003">
                                            <p:txEl>
                                              <p:pRg st="6" end="6"/>
                                            </p:txEl>
                                          </p:spTgt>
                                        </p:tgtEl>
                                        <p:attrNameLst>
                                          <p:attrName>style.visibility</p:attrName>
                                        </p:attrNameLst>
                                      </p:cBhvr>
                                      <p:to>
                                        <p:strVal val="visible"/>
                                      </p:to>
                                    </p:set>
                                    <p:anim calcmode="lin" valueType="num">
                                      <p:cBhvr additive="base">
                                        <p:cTn id="37" dur="500" fill="hold"/>
                                        <p:tgtEl>
                                          <p:spTgt spid="25600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600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859972"/>
            <a:ext cx="7886700" cy="1230556"/>
          </a:xfrm>
        </p:spPr>
        <p:txBody>
          <a:bodyPr>
            <a:normAutofit fontScale="90000"/>
          </a:bodyPr>
          <a:lstStyle/>
          <a:p>
            <a:r>
              <a:rPr lang="en-US" dirty="0" smtClean="0"/>
              <a:t>Technology creates a tradeoff</a:t>
            </a:r>
            <a:endParaRPr lang="en-US" dirty="0"/>
          </a:p>
        </p:txBody>
      </p:sp>
      <p:sp>
        <p:nvSpPr>
          <p:cNvPr id="3" name="Content Placeholder 2"/>
          <p:cNvSpPr>
            <a:spLocks noGrp="1"/>
          </p:cNvSpPr>
          <p:nvPr>
            <p:ph idx="1"/>
          </p:nvPr>
        </p:nvSpPr>
        <p:spPr>
          <a:xfrm>
            <a:off x="628650" y="2100943"/>
            <a:ext cx="7886700" cy="2775858"/>
          </a:xfrm>
        </p:spPr>
        <p:txBody>
          <a:bodyPr>
            <a:normAutofit/>
          </a:bodyPr>
          <a:lstStyle/>
          <a:p>
            <a:pPr marL="342900" indent="-342900">
              <a:buFont typeface="Arial" panose="020B0604020202020204" pitchFamily="34" charset="0"/>
              <a:buChar char="•"/>
            </a:pPr>
            <a:r>
              <a:rPr lang="en-US" i="1" dirty="0" smtClean="0"/>
              <a:t>Disburdening</a:t>
            </a:r>
            <a:r>
              <a:rPr lang="en-US" dirty="0" smtClean="0"/>
              <a:t> us from responsibilities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i="1" dirty="0" smtClean="0"/>
              <a:t>Disengaging</a:t>
            </a:r>
            <a:r>
              <a:rPr lang="en-US" dirty="0" smtClean="0"/>
              <a:t> us from previously closer involvement with our world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a:t>What is </a:t>
            </a:r>
            <a:r>
              <a:rPr lang="en-US" dirty="0" err="1"/>
              <a:t>desireable</a:t>
            </a:r>
            <a:r>
              <a:rPr lang="en-US" dirty="0"/>
              <a:t> is a balance, or </a:t>
            </a:r>
            <a:r>
              <a:rPr lang="en-US" dirty="0" smtClean="0"/>
              <a:t>focus, </a:t>
            </a:r>
            <a:r>
              <a:rPr lang="en-US" dirty="0"/>
              <a:t>where disburdening and disengaging are harmonized</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p:txBody>
      </p:sp>
      <p:sp>
        <p:nvSpPr>
          <p:cNvPr id="5" name="TextBox 4"/>
          <p:cNvSpPr txBox="1"/>
          <p:nvPr/>
        </p:nvSpPr>
        <p:spPr>
          <a:xfrm>
            <a:off x="751113" y="5344886"/>
            <a:ext cx="7674429" cy="1077218"/>
          </a:xfrm>
          <a:prstGeom prst="rect">
            <a:avLst/>
          </a:prstGeom>
          <a:noFill/>
          <a:ln>
            <a:solidFill>
              <a:schemeClr val="bg1"/>
            </a:solidFill>
          </a:ln>
        </p:spPr>
        <p:txBody>
          <a:bodyPr wrap="square" rtlCol="0">
            <a:spAutoFit/>
          </a:bodyPr>
          <a:lstStyle/>
          <a:p>
            <a:pPr algn="ctr"/>
            <a:r>
              <a:rPr lang="en-US" sz="3200" dirty="0" smtClean="0">
                <a:solidFill>
                  <a:schemeClr val="bg1"/>
                </a:solidFill>
              </a:rPr>
              <a:t>Focal Engineering aims to bring focal products into the world</a:t>
            </a:r>
            <a:endParaRPr lang="en-US" sz="3200" dirty="0">
              <a:solidFill>
                <a:schemeClr val="bg1"/>
              </a:solidFill>
            </a:endParaRPr>
          </a:p>
        </p:txBody>
      </p:sp>
    </p:spTree>
    <p:extLst>
      <p:ext uri="{BB962C8B-B14F-4D97-AF65-F5344CB8AC3E}">
        <p14:creationId xmlns:p14="http://schemas.microsoft.com/office/powerpoint/2010/main" val="3563758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762000" y="496796"/>
            <a:ext cx="7886700" cy="886159"/>
          </a:xfrm>
        </p:spPr>
        <p:txBody>
          <a:bodyPr>
            <a:normAutofit fontScale="90000"/>
          </a:bodyPr>
          <a:lstStyle/>
          <a:p>
            <a:pPr algn="ctr"/>
            <a:r>
              <a:rPr lang="en-US" b="1" i="1" dirty="0" smtClean="0">
                <a:solidFill>
                  <a:srgbClr val="FF0066"/>
                </a:solidFill>
              </a:rPr>
              <a:t>Seeking the Focal Balance</a:t>
            </a:r>
            <a:endParaRPr lang="en-US" b="1" i="1" dirty="0">
              <a:solidFill>
                <a:srgbClr val="FF0066"/>
              </a:solidFill>
            </a:endParaRPr>
          </a:p>
        </p:txBody>
      </p:sp>
      <p:sp>
        <p:nvSpPr>
          <p:cNvPr id="267269" name="AutoShape 5"/>
          <p:cNvSpPr>
            <a:spLocks noChangeArrowheads="1"/>
          </p:cNvSpPr>
          <p:nvPr/>
        </p:nvSpPr>
        <p:spPr bwMode="auto">
          <a:xfrm>
            <a:off x="1295400" y="2209800"/>
            <a:ext cx="6400800" cy="3352800"/>
          </a:xfrm>
          <a:prstGeom prst="flowChartExtract">
            <a:avLst/>
          </a:prstGeom>
          <a:solidFill>
            <a:schemeClr val="accent1"/>
          </a:solidFill>
          <a:ln w="12700" cap="sq">
            <a:solidFill>
              <a:schemeClr val="tx1"/>
            </a:solidFill>
            <a:miter lim="800000"/>
            <a:headEnd type="none" w="sm" len="sm"/>
            <a:tailEnd type="none" w="sm" len="sm"/>
          </a:ln>
          <a:effectLst/>
        </p:spPr>
        <p:txBody>
          <a:bodyPr wrap="none" anchor="ctr"/>
          <a:lstStyle/>
          <a:p>
            <a:endParaRPr lang="en-US"/>
          </a:p>
        </p:txBody>
      </p:sp>
      <p:sp>
        <p:nvSpPr>
          <p:cNvPr id="267270" name="WordArt 6"/>
          <p:cNvSpPr>
            <a:spLocks noChangeArrowheads="1" noChangeShapeType="1" noTextEdit="1"/>
          </p:cNvSpPr>
          <p:nvPr/>
        </p:nvSpPr>
        <p:spPr bwMode="auto">
          <a:xfrm>
            <a:off x="3505200" y="2057400"/>
            <a:ext cx="2219325" cy="571500"/>
          </a:xfrm>
          <a:prstGeom prst="rect">
            <a:avLst/>
          </a:prstGeom>
        </p:spPr>
        <p:txBody>
          <a:bodyPr spcFirstLastPara="1" wrap="none" fromWordArt="1">
            <a:prstTxWarp prst="textArchUp">
              <a:avLst>
                <a:gd name="adj" fmla="val 10800000"/>
              </a:avLst>
            </a:prstTxWarp>
          </a:bodyPr>
          <a:lstStyle/>
          <a:p>
            <a:pPr algn="ctr"/>
            <a:r>
              <a:rPr lang="en-US" sz="3200" kern="10" dirty="0">
                <a:ln w="9525" cap="sq">
                  <a:solidFill>
                    <a:srgbClr val="000000"/>
                  </a:solidFill>
                  <a:round/>
                  <a:headEnd type="none" w="sm" len="sm"/>
                  <a:tailEnd type="none" w="sm" len="sm"/>
                </a:ln>
                <a:solidFill>
                  <a:srgbClr val="000000"/>
                </a:solidFill>
                <a:latin typeface="Arial Black"/>
              </a:rPr>
              <a:t>PRODUCT</a:t>
            </a:r>
          </a:p>
        </p:txBody>
      </p:sp>
      <p:sp>
        <p:nvSpPr>
          <p:cNvPr id="267271" name="WordArt 7"/>
          <p:cNvSpPr>
            <a:spLocks noChangeArrowheads="1" noChangeShapeType="1" noTextEdit="1"/>
          </p:cNvSpPr>
          <p:nvPr/>
        </p:nvSpPr>
        <p:spPr bwMode="auto">
          <a:xfrm>
            <a:off x="228600" y="5410200"/>
            <a:ext cx="2028825" cy="742950"/>
          </a:xfrm>
          <a:prstGeom prst="rect">
            <a:avLst/>
          </a:prstGeom>
        </p:spPr>
        <p:txBody>
          <a:bodyPr wrap="none" fromWordArt="1">
            <a:prstTxWarp prst="textCanDown">
              <a:avLst>
                <a:gd name="adj" fmla="val 33333"/>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END-USER</a:t>
            </a:r>
          </a:p>
        </p:txBody>
      </p:sp>
      <p:sp>
        <p:nvSpPr>
          <p:cNvPr id="267272" name="WordArt 8"/>
          <p:cNvSpPr>
            <a:spLocks noChangeArrowheads="1" noChangeShapeType="1" noTextEdit="1"/>
          </p:cNvSpPr>
          <p:nvPr/>
        </p:nvSpPr>
        <p:spPr bwMode="auto">
          <a:xfrm>
            <a:off x="6934200" y="5486400"/>
            <a:ext cx="1676400" cy="611188"/>
          </a:xfrm>
          <a:prstGeom prst="rect">
            <a:avLst/>
          </a:prstGeom>
        </p:spPr>
        <p:txBody>
          <a:bodyPr wrap="none" fromWordArt="1">
            <a:prstTxWarp prst="textCanDown">
              <a:avLst>
                <a:gd name="adj" fmla="val 33333"/>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WORLD</a:t>
            </a:r>
          </a:p>
        </p:txBody>
      </p:sp>
      <p:sp>
        <p:nvSpPr>
          <p:cNvPr id="267273" name="WordArt 9"/>
          <p:cNvSpPr>
            <a:spLocks noChangeArrowheads="1" noChangeShapeType="1" noTextEdit="1"/>
          </p:cNvSpPr>
          <p:nvPr/>
        </p:nvSpPr>
        <p:spPr bwMode="auto">
          <a:xfrm>
            <a:off x="5257800" y="2971800"/>
            <a:ext cx="1943100" cy="106045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cap="sq">
                  <a:round/>
                  <a:headEnd type="none" w="sm" len="sm"/>
                  <a:tailEnd type="none" w="sm" len="sm"/>
                </a:ln>
                <a:gradFill rotWithShape="0">
                  <a:gsLst>
                    <a:gs pos="0">
                      <a:srgbClr val="707070"/>
                    </a:gs>
                    <a:gs pos="50000">
                      <a:srgbClr val="FFFFFF"/>
                    </a:gs>
                    <a:gs pos="100000">
                      <a:srgbClr val="707070"/>
                    </a:gs>
                  </a:gsLst>
                  <a:lin ang="2700000" scaled="1"/>
                </a:gradFill>
                <a:latin typeface="Impact"/>
              </a:rPr>
              <a:t>RESONANCE</a:t>
            </a:r>
          </a:p>
        </p:txBody>
      </p:sp>
      <p:sp>
        <p:nvSpPr>
          <p:cNvPr id="267274" name="WordArt 10" descr="Paper bag"/>
          <p:cNvSpPr>
            <a:spLocks noChangeArrowheads="1" noChangeShapeType="1" noTextEdit="1"/>
          </p:cNvSpPr>
          <p:nvPr/>
        </p:nvSpPr>
        <p:spPr bwMode="auto">
          <a:xfrm>
            <a:off x="762000" y="3276600"/>
            <a:ext cx="3638550"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cap="sq">
                  <a:round/>
                  <a:headEnd type="none" w="sm" len="sm"/>
                  <a:tailEnd type="none" w="sm" len="sm"/>
                </a:ln>
                <a:blipFill dpi="0" rotWithShape="0">
                  <a:blip r:embed="rId2"/>
                  <a:srcRect/>
                  <a:tile tx="0" ty="0" sx="100000" sy="100000" flip="none" algn="tl"/>
                </a:blipFill>
                <a:latin typeface="Arial Black"/>
              </a:rPr>
              <a:t>ENGAGEMENT</a:t>
            </a:r>
          </a:p>
        </p:txBody>
      </p:sp>
      <p:sp>
        <p:nvSpPr>
          <p:cNvPr id="267275" name="WordArt 11"/>
          <p:cNvSpPr>
            <a:spLocks noChangeArrowheads="1" noChangeShapeType="1" noTextEdit="1"/>
          </p:cNvSpPr>
          <p:nvPr/>
        </p:nvSpPr>
        <p:spPr bwMode="auto">
          <a:xfrm>
            <a:off x="2667000" y="5181600"/>
            <a:ext cx="3743325" cy="647700"/>
          </a:xfrm>
          <a:prstGeom prst="rect">
            <a:avLst/>
          </a:prstGeom>
        </p:spPr>
        <p:txBody>
          <a:bodyPr wrap="none" fromWordArt="1">
            <a:prstTxWarp prst="textPlain">
              <a:avLst>
                <a:gd name="adj" fmla="val 50000"/>
              </a:avLst>
            </a:prstTxWarp>
          </a:bodyPr>
          <a:lstStyle/>
          <a:p>
            <a:pPr algn="ctr"/>
            <a:r>
              <a:rPr lang="en-US" sz="3600"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ENLIVENMENT</a:t>
            </a:r>
          </a:p>
        </p:txBody>
      </p:sp>
    </p:spTree>
    <p:extLst>
      <p:ext uri="{BB962C8B-B14F-4D97-AF65-F5344CB8AC3E}">
        <p14:creationId xmlns:p14="http://schemas.microsoft.com/office/powerpoint/2010/main" val="1794626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Writing Rules</a:t>
            </a:r>
            <a:endParaRPr lang="en-US" dirty="0"/>
          </a:p>
        </p:txBody>
      </p:sp>
      <p:sp>
        <p:nvSpPr>
          <p:cNvPr id="4" name="Content Placeholder 3"/>
          <p:cNvSpPr>
            <a:spLocks noGrp="1"/>
          </p:cNvSpPr>
          <p:nvPr>
            <p:ph idx="1"/>
          </p:nvPr>
        </p:nvSpPr>
        <p:spPr>
          <a:xfrm>
            <a:off x="628650" y="3061406"/>
            <a:ext cx="7886700" cy="1869823"/>
          </a:xfrm>
        </p:spPr>
        <p:txBody>
          <a:bodyPr>
            <a:normAutofit/>
          </a:bodyPr>
          <a:lstStyle/>
          <a:p>
            <a:pPr marL="342900" indent="-342900">
              <a:buFont typeface="Arial" panose="020B0604020202020204" pitchFamily="34" charset="0"/>
              <a:buChar char="•"/>
            </a:pPr>
            <a:r>
              <a:rPr lang="en-US" sz="3200" dirty="0" smtClean="0"/>
              <a:t>Six Step Approach for Tech Writing </a:t>
            </a:r>
          </a:p>
          <a:p>
            <a:pPr marL="342900" indent="-342900">
              <a:buFont typeface="Arial" panose="020B0604020202020204" pitchFamily="34" charset="0"/>
              <a:buChar char="•"/>
            </a:pPr>
            <a:endParaRPr lang="en-US" sz="3200" dirty="0"/>
          </a:p>
          <a:p>
            <a:pPr marL="342900" indent="-342900">
              <a:buFont typeface="Arial" panose="020B0604020202020204" pitchFamily="34" charset="0"/>
              <a:buChar char="•"/>
            </a:pPr>
            <a:r>
              <a:rPr lang="en-US" sz="3200" dirty="0" smtClean="0"/>
              <a:t>Checklist for Tech Writing</a:t>
            </a:r>
          </a:p>
        </p:txBody>
      </p:sp>
    </p:spTree>
    <p:extLst>
      <p:ext uri="{BB962C8B-B14F-4D97-AF65-F5344CB8AC3E}">
        <p14:creationId xmlns:p14="http://schemas.microsoft.com/office/powerpoint/2010/main" val="8970277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en-US" sz="2400"/>
              <a:t>the project, the endeavor, the enterprise, the venture…</a:t>
            </a:r>
            <a:r>
              <a:rPr lang="en-US" sz="2000"/>
              <a:t> </a:t>
            </a:r>
          </a:p>
        </p:txBody>
      </p:sp>
      <p:sp>
        <p:nvSpPr>
          <p:cNvPr id="257052" name="Oval 28"/>
          <p:cNvSpPr>
            <a:spLocks noChangeArrowheads="1"/>
          </p:cNvSpPr>
          <p:nvPr/>
        </p:nvSpPr>
        <p:spPr bwMode="auto">
          <a:xfrm>
            <a:off x="1295400" y="1981200"/>
            <a:ext cx="6477000" cy="3820886"/>
          </a:xfrm>
          <a:prstGeom prst="ellipse">
            <a:avLst/>
          </a:prstGeom>
          <a:solidFill>
            <a:schemeClr val="accent1"/>
          </a:solidFill>
          <a:ln w="12700" cap="sq">
            <a:solidFill>
              <a:schemeClr val="tx1"/>
            </a:solidFill>
            <a:round/>
            <a:headEnd type="none" w="sm" len="sm"/>
            <a:tailEnd type="none" w="sm" len="sm"/>
          </a:ln>
          <a:effectLst/>
        </p:spPr>
        <p:txBody>
          <a:bodyPr wrap="none" anchor="ctr"/>
          <a:lstStyle/>
          <a:p>
            <a:endParaRPr lang="en-US"/>
          </a:p>
        </p:txBody>
      </p:sp>
      <p:sp>
        <p:nvSpPr>
          <p:cNvPr id="257053" name="WordArt 29"/>
          <p:cNvSpPr>
            <a:spLocks noChangeArrowheads="1" noChangeShapeType="1" noTextEdit="1"/>
          </p:cNvSpPr>
          <p:nvPr/>
        </p:nvSpPr>
        <p:spPr bwMode="auto">
          <a:xfrm>
            <a:off x="1992086" y="3051174"/>
            <a:ext cx="5170714" cy="1096283"/>
          </a:xfrm>
          <a:prstGeom prst="rect">
            <a:avLst/>
          </a:prstGeom>
        </p:spPr>
        <p:txBody>
          <a:bodyPr wrap="none" fromWordArt="1">
            <a:prstTxWarp prst="textDeflate">
              <a:avLst>
                <a:gd name="adj" fmla="val 26227"/>
              </a:avLst>
            </a:prstTxWarp>
          </a:bodyPr>
          <a:lstStyle/>
          <a:p>
            <a:pPr algn="ctr"/>
            <a:r>
              <a:rPr lang="en-US" sz="3600" kern="10" dirty="0">
                <a:ln w="9525" cap="sq">
                  <a:solidFill>
                    <a:srgbClr val="000000"/>
                  </a:solidFill>
                  <a:round/>
                  <a:headEnd type="none" w="sm" len="sm"/>
                  <a:tailEnd type="none" w="sm" len="sm"/>
                </a:ln>
                <a:solidFill>
                  <a:srgbClr val="000000"/>
                </a:solidFill>
                <a:latin typeface="Impact"/>
              </a:rPr>
              <a:t>the engineering project</a:t>
            </a:r>
          </a:p>
        </p:txBody>
      </p:sp>
    </p:spTree>
    <p:extLst>
      <p:ext uri="{BB962C8B-B14F-4D97-AF65-F5344CB8AC3E}">
        <p14:creationId xmlns:p14="http://schemas.microsoft.com/office/powerpoint/2010/main" val="23942629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a:xfrm>
            <a:off x="457200" y="0"/>
            <a:ext cx="8229600" cy="1420813"/>
          </a:xfrm>
        </p:spPr>
        <p:txBody>
          <a:bodyPr/>
          <a:lstStyle/>
          <a:p>
            <a:r>
              <a:rPr lang="en-US" sz="2800" b="1" i="1"/>
              <a:t>Contexts of the engineering project:</a:t>
            </a:r>
          </a:p>
        </p:txBody>
      </p:sp>
      <p:grpSp>
        <p:nvGrpSpPr>
          <p:cNvPr id="6" name="Group 5"/>
          <p:cNvGrpSpPr/>
          <p:nvPr/>
        </p:nvGrpSpPr>
        <p:grpSpPr>
          <a:xfrm>
            <a:off x="1237645" y="1029367"/>
            <a:ext cx="7544613" cy="4645594"/>
            <a:chOff x="1237646" y="1029367"/>
            <a:chExt cx="7294546" cy="4396320"/>
          </a:xfrm>
        </p:grpSpPr>
        <p:sp>
          <p:nvSpPr>
            <p:cNvPr id="259077" name="Oval 5"/>
            <p:cNvSpPr>
              <a:spLocks noChangeArrowheads="1"/>
            </p:cNvSpPr>
            <p:nvPr/>
          </p:nvSpPr>
          <p:spPr bwMode="auto">
            <a:xfrm rot="-240204">
              <a:off x="1237646" y="1029367"/>
              <a:ext cx="7294546" cy="4396320"/>
            </a:xfrm>
            <a:prstGeom prst="ellipse">
              <a:avLst/>
            </a:prstGeom>
            <a:solidFill>
              <a:srgbClr val="993366"/>
            </a:solidFill>
            <a:ln w="12700" cap="sq">
              <a:solidFill>
                <a:schemeClr val="tx1"/>
              </a:solidFill>
              <a:round/>
              <a:headEnd type="none" w="sm" len="sm"/>
              <a:tailEnd type="none" w="sm" len="sm"/>
            </a:ln>
            <a:effectLst/>
          </p:spPr>
          <p:txBody>
            <a:bodyPr wrap="none" anchor="ctr"/>
            <a:lstStyle/>
            <a:p>
              <a:endParaRPr lang="en-US"/>
            </a:p>
          </p:txBody>
        </p:sp>
        <p:sp>
          <p:nvSpPr>
            <p:cNvPr id="259081" name="WordArt 9"/>
            <p:cNvSpPr>
              <a:spLocks noChangeArrowheads="1" noChangeShapeType="1" noTextEdit="1"/>
            </p:cNvSpPr>
            <p:nvPr/>
          </p:nvSpPr>
          <p:spPr bwMode="auto">
            <a:xfrm>
              <a:off x="3231916" y="1676400"/>
              <a:ext cx="3530833" cy="419337"/>
            </a:xfrm>
            <a:prstGeom prst="rect">
              <a:avLst/>
            </a:prstGeom>
          </p:spPr>
          <p:txBody>
            <a:bodyPr spcFirstLastPara="1" wrap="none" fromWordArt="1">
              <a:prstTxWarp prst="textArchUp">
                <a:avLst>
                  <a:gd name="adj" fmla="val 10800000"/>
                </a:avLst>
              </a:prstTxWarp>
            </a:bodyPr>
            <a:lstStyle/>
            <a:p>
              <a:pPr algn="ctr"/>
              <a:r>
                <a:rPr lang="en-US" sz="2800" b="1" kern="10">
                  <a:ln w="9525" cap="sq">
                    <a:solidFill>
                      <a:srgbClr val="000000"/>
                    </a:solidFill>
                    <a:round/>
                    <a:headEnd type="none" w="sm" len="sm"/>
                    <a:tailEnd type="none" w="sm" len="sm"/>
                  </a:ln>
                  <a:solidFill>
                    <a:srgbClr val="000000"/>
                  </a:solidFill>
                  <a:latin typeface="Arial Black"/>
                </a:rPr>
                <a:t>the human lifeworld</a:t>
              </a:r>
            </a:p>
          </p:txBody>
        </p:sp>
      </p:grpSp>
      <p:grpSp>
        <p:nvGrpSpPr>
          <p:cNvPr id="5" name="Group 4"/>
          <p:cNvGrpSpPr/>
          <p:nvPr/>
        </p:nvGrpSpPr>
        <p:grpSpPr>
          <a:xfrm>
            <a:off x="2073639" y="1911524"/>
            <a:ext cx="5622559" cy="3483724"/>
            <a:chOff x="2073640" y="1828800"/>
            <a:chExt cx="5622559" cy="3483724"/>
          </a:xfrm>
        </p:grpSpPr>
        <p:sp>
          <p:nvSpPr>
            <p:cNvPr id="259078" name="Oval 6"/>
            <p:cNvSpPr>
              <a:spLocks noChangeArrowheads="1"/>
            </p:cNvSpPr>
            <p:nvPr/>
          </p:nvSpPr>
          <p:spPr bwMode="auto">
            <a:xfrm>
              <a:off x="2073640" y="1828800"/>
              <a:ext cx="5622559" cy="3483724"/>
            </a:xfrm>
            <a:prstGeom prst="ellipse">
              <a:avLst/>
            </a:prstGeom>
            <a:solidFill>
              <a:srgbClr val="339966"/>
            </a:solidFill>
            <a:ln w="12700" cap="sq">
              <a:solidFill>
                <a:schemeClr val="tx1"/>
              </a:solidFill>
              <a:round/>
              <a:headEnd type="none" w="sm" len="sm"/>
              <a:tailEnd type="none" w="sm" len="sm"/>
            </a:ln>
            <a:effectLst/>
          </p:spPr>
          <p:txBody>
            <a:bodyPr wrap="none" anchor="ctr"/>
            <a:lstStyle/>
            <a:p>
              <a:endParaRPr lang="en-US"/>
            </a:p>
          </p:txBody>
        </p:sp>
        <p:sp>
          <p:nvSpPr>
            <p:cNvPr id="259082" name="WordArt 10"/>
            <p:cNvSpPr>
              <a:spLocks noChangeArrowheads="1" noChangeShapeType="1" noTextEdit="1"/>
            </p:cNvSpPr>
            <p:nvPr/>
          </p:nvSpPr>
          <p:spPr bwMode="auto">
            <a:xfrm>
              <a:off x="3786383" y="2209800"/>
              <a:ext cx="1480942" cy="419337"/>
            </a:xfrm>
            <a:prstGeom prst="rect">
              <a:avLst/>
            </a:prstGeom>
          </p:spPr>
          <p:txBody>
            <a:bodyPr spcFirstLastPara="1" wrap="none" fromWordArt="1">
              <a:prstTxWarp prst="textArchUp">
                <a:avLst>
                  <a:gd name="adj" fmla="val 10800000"/>
                </a:avLst>
              </a:prstTxWarp>
            </a:bodyPr>
            <a:lstStyle/>
            <a:p>
              <a:pPr algn="ctr"/>
              <a:r>
                <a:rPr lang="en-US" sz="2800" b="1" kern="10">
                  <a:ln w="9525" cap="sq">
                    <a:solidFill>
                      <a:srgbClr val="000000"/>
                    </a:solidFill>
                    <a:round/>
                    <a:headEnd type="none" w="sm" len="sm"/>
                    <a:tailEnd type="none" w="sm" len="sm"/>
                  </a:ln>
                  <a:solidFill>
                    <a:srgbClr val="000000"/>
                  </a:solidFill>
                  <a:latin typeface="Arial Black"/>
                </a:rPr>
                <a:t>systems</a:t>
              </a:r>
            </a:p>
          </p:txBody>
        </p:sp>
      </p:grpSp>
      <p:grpSp>
        <p:nvGrpSpPr>
          <p:cNvPr id="4" name="Group 3"/>
          <p:cNvGrpSpPr/>
          <p:nvPr/>
        </p:nvGrpSpPr>
        <p:grpSpPr>
          <a:xfrm>
            <a:off x="2341379" y="2507911"/>
            <a:ext cx="5087077" cy="2580537"/>
            <a:chOff x="2341380" y="2419468"/>
            <a:chExt cx="5087077" cy="2580537"/>
          </a:xfrm>
        </p:grpSpPr>
        <p:sp>
          <p:nvSpPr>
            <p:cNvPr id="259076" name="Oval 4"/>
            <p:cNvSpPr>
              <a:spLocks noChangeArrowheads="1"/>
            </p:cNvSpPr>
            <p:nvPr/>
          </p:nvSpPr>
          <p:spPr bwMode="auto">
            <a:xfrm>
              <a:off x="3487608" y="3962400"/>
              <a:ext cx="2074992" cy="967701"/>
            </a:xfrm>
            <a:prstGeom prst="ellipse">
              <a:avLst/>
            </a:prstGeom>
            <a:solidFill>
              <a:schemeClr val="accent1"/>
            </a:solidFill>
            <a:ln w="12700" cap="sq">
              <a:solidFill>
                <a:schemeClr val="tx1"/>
              </a:solidFill>
              <a:round/>
              <a:headEnd type="none" w="sm" len="sm"/>
              <a:tailEnd type="none" w="sm" len="sm"/>
            </a:ln>
            <a:effectLst/>
          </p:spPr>
          <p:txBody>
            <a:bodyPr wrap="none" anchor="ctr"/>
            <a:lstStyle/>
            <a:p>
              <a:endParaRPr lang="en-US"/>
            </a:p>
          </p:txBody>
        </p:sp>
        <p:sp>
          <p:nvSpPr>
            <p:cNvPr id="259079" name="Oval 7"/>
            <p:cNvSpPr>
              <a:spLocks noChangeArrowheads="1"/>
            </p:cNvSpPr>
            <p:nvPr/>
          </p:nvSpPr>
          <p:spPr bwMode="auto">
            <a:xfrm>
              <a:off x="2341380" y="2419468"/>
              <a:ext cx="5087077" cy="2580537"/>
            </a:xfrm>
            <a:prstGeom prst="ellipse">
              <a:avLst/>
            </a:prstGeom>
            <a:solidFill>
              <a:srgbClr val="FF6600"/>
            </a:solidFill>
            <a:ln w="12700" cap="sq">
              <a:solidFill>
                <a:schemeClr val="tx1"/>
              </a:solidFill>
              <a:round/>
              <a:headEnd type="none" w="sm" len="sm"/>
              <a:tailEnd type="none" w="sm" len="sm"/>
            </a:ln>
            <a:effectLst/>
          </p:spPr>
          <p:txBody>
            <a:bodyPr wrap="none" anchor="ctr"/>
            <a:lstStyle/>
            <a:p>
              <a:endParaRPr lang="en-US"/>
            </a:p>
          </p:txBody>
        </p:sp>
        <p:sp>
          <p:nvSpPr>
            <p:cNvPr id="259083" name="WordArt 11"/>
            <p:cNvSpPr>
              <a:spLocks noChangeArrowheads="1" noChangeShapeType="1" noTextEdit="1"/>
            </p:cNvSpPr>
            <p:nvPr/>
          </p:nvSpPr>
          <p:spPr bwMode="auto">
            <a:xfrm>
              <a:off x="2588966" y="3429000"/>
              <a:ext cx="3840409" cy="838674"/>
            </a:xfrm>
            <a:prstGeom prst="rect">
              <a:avLst/>
            </a:prstGeom>
          </p:spPr>
          <p:txBody>
            <a:bodyPr spcFirstLastPara="1" wrap="none" fromWordArt="1">
              <a:prstTxWarp prst="textArchUp">
                <a:avLst>
                  <a:gd name="adj" fmla="val 10800000"/>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technological systems</a:t>
              </a:r>
            </a:p>
          </p:txBody>
        </p:sp>
      </p:grpSp>
      <p:grpSp>
        <p:nvGrpSpPr>
          <p:cNvPr id="3" name="Group 2"/>
          <p:cNvGrpSpPr/>
          <p:nvPr/>
        </p:nvGrpSpPr>
        <p:grpSpPr>
          <a:xfrm>
            <a:off x="3010730" y="3904523"/>
            <a:ext cx="3748373" cy="903188"/>
            <a:chOff x="-3036404" y="1192549"/>
            <a:chExt cx="3748373" cy="903188"/>
          </a:xfrm>
        </p:grpSpPr>
        <p:sp>
          <p:nvSpPr>
            <p:cNvPr id="259080" name="Oval 8"/>
            <p:cNvSpPr>
              <a:spLocks noChangeArrowheads="1"/>
            </p:cNvSpPr>
            <p:nvPr/>
          </p:nvSpPr>
          <p:spPr bwMode="auto">
            <a:xfrm>
              <a:off x="-3036404" y="1192549"/>
              <a:ext cx="3748373" cy="903188"/>
            </a:xfrm>
            <a:prstGeom prst="ellipse">
              <a:avLst/>
            </a:prstGeom>
            <a:solidFill>
              <a:srgbClr val="FFFF00"/>
            </a:solidFill>
            <a:ln w="12700" cap="sq">
              <a:solidFill>
                <a:srgbClr val="00FFFF"/>
              </a:solidFill>
              <a:round/>
              <a:headEnd type="none" w="sm" len="sm"/>
              <a:tailEnd type="none" w="sm" len="sm"/>
            </a:ln>
            <a:effectLst/>
          </p:spPr>
          <p:txBody>
            <a:bodyPr wrap="none" anchor="ctr"/>
            <a:lstStyle/>
            <a:p>
              <a:endParaRPr lang="en-US"/>
            </a:p>
          </p:txBody>
        </p:sp>
        <p:sp>
          <p:nvSpPr>
            <p:cNvPr id="259085" name="WordArt 13"/>
            <p:cNvSpPr>
              <a:spLocks noChangeArrowheads="1" noChangeShapeType="1" noTextEdit="1"/>
            </p:cNvSpPr>
            <p:nvPr/>
          </p:nvSpPr>
          <p:spPr bwMode="auto">
            <a:xfrm>
              <a:off x="-2450721" y="1575597"/>
              <a:ext cx="2577006" cy="137091"/>
            </a:xfrm>
            <a:prstGeom prst="rect">
              <a:avLst/>
            </a:prstGeom>
          </p:spPr>
          <p:txBody>
            <a:bodyPr spcFirstLastPara="1" wrap="none" fromWordArt="1">
              <a:prstTxWarp prst="textArchUp">
                <a:avLst>
                  <a:gd name="adj" fmla="val 10800000"/>
                </a:avLst>
              </a:prstTxWarp>
            </a:bodyPr>
            <a:lstStyle/>
            <a:p>
              <a:pPr algn="ctr"/>
              <a:r>
                <a:rPr lang="en-US" kern="10" dirty="0">
                  <a:ln w="9525" cap="sq">
                    <a:solidFill>
                      <a:srgbClr val="000000"/>
                    </a:solidFill>
                    <a:round/>
                    <a:headEnd type="none" w="sm" len="sm"/>
                    <a:tailEnd type="none" w="sm" len="sm"/>
                  </a:ln>
                  <a:solidFill>
                    <a:srgbClr val="000000"/>
                  </a:solidFill>
                  <a:latin typeface="Arial Black"/>
                </a:rPr>
                <a:t>the engineering project</a:t>
              </a:r>
            </a:p>
          </p:txBody>
        </p:sp>
      </p:grpSp>
      <p:sp>
        <p:nvSpPr>
          <p:cNvPr id="2" name="TextBox 1"/>
          <p:cNvSpPr txBox="1"/>
          <p:nvPr/>
        </p:nvSpPr>
        <p:spPr>
          <a:xfrm>
            <a:off x="860312" y="5669280"/>
            <a:ext cx="7267074" cy="1077218"/>
          </a:xfrm>
          <a:prstGeom prst="rect">
            <a:avLst/>
          </a:prstGeom>
          <a:noFill/>
          <a:ln>
            <a:solidFill>
              <a:schemeClr val="bg1"/>
            </a:solidFill>
          </a:ln>
        </p:spPr>
        <p:txBody>
          <a:bodyPr wrap="square" rtlCol="0">
            <a:spAutoFit/>
          </a:bodyPr>
          <a:lstStyle/>
          <a:p>
            <a:pPr algn="ctr"/>
            <a:r>
              <a:rPr lang="en-US" sz="3200" dirty="0" smtClean="0">
                <a:solidFill>
                  <a:schemeClr val="bg1"/>
                </a:solidFill>
              </a:rPr>
              <a:t>The Engineering Project has Impact beyond simple project borders</a:t>
            </a:r>
            <a:endParaRPr lang="en-US" sz="3200" dirty="0">
              <a:solidFill>
                <a:schemeClr val="bg1"/>
              </a:solidFill>
            </a:endParaRPr>
          </a:p>
        </p:txBody>
      </p:sp>
    </p:spTree>
    <p:extLst>
      <p:ext uri="{BB962C8B-B14F-4D97-AF65-F5344CB8AC3E}">
        <p14:creationId xmlns:p14="http://schemas.microsoft.com/office/powerpoint/2010/main" val="88023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ChangeArrowheads="1"/>
          </p:cNvSpPr>
          <p:nvPr>
            <p:ph type="title"/>
          </p:nvPr>
        </p:nvSpPr>
        <p:spPr>
          <a:xfrm>
            <a:off x="457200" y="522514"/>
            <a:ext cx="8229600" cy="1143000"/>
          </a:xfrm>
        </p:spPr>
        <p:txBody>
          <a:bodyPr>
            <a:normAutofit fontScale="90000"/>
          </a:bodyPr>
          <a:lstStyle/>
          <a:p>
            <a:r>
              <a:rPr lang="en-US" sz="2800" b="1" i="1" dirty="0"/>
              <a:t>Ethical Assessment of the Engineering Project must ultimately take place within the Human Lifeworld.</a:t>
            </a:r>
          </a:p>
        </p:txBody>
      </p:sp>
      <p:sp>
        <p:nvSpPr>
          <p:cNvPr id="260103" name="Oval 7"/>
          <p:cNvSpPr>
            <a:spLocks noChangeArrowheads="1"/>
          </p:cNvSpPr>
          <p:nvPr/>
        </p:nvSpPr>
        <p:spPr bwMode="auto">
          <a:xfrm>
            <a:off x="762000" y="1905000"/>
            <a:ext cx="7620000" cy="4038600"/>
          </a:xfrm>
          <a:prstGeom prst="ellipse">
            <a:avLst/>
          </a:prstGeom>
          <a:solidFill>
            <a:srgbClr val="993366"/>
          </a:solidFill>
          <a:ln w="12700" cap="sq">
            <a:solidFill>
              <a:schemeClr val="tx1"/>
            </a:solidFill>
            <a:round/>
            <a:headEnd type="none" w="sm" len="sm"/>
            <a:tailEnd type="none" w="sm" len="sm"/>
          </a:ln>
          <a:effectLst/>
        </p:spPr>
        <p:txBody>
          <a:bodyPr wrap="none" anchor="ctr"/>
          <a:lstStyle/>
          <a:p>
            <a:endParaRPr lang="en-US"/>
          </a:p>
        </p:txBody>
      </p:sp>
      <p:sp>
        <p:nvSpPr>
          <p:cNvPr id="260104" name="Oval 8"/>
          <p:cNvSpPr>
            <a:spLocks noChangeArrowheads="1"/>
          </p:cNvSpPr>
          <p:nvPr/>
        </p:nvSpPr>
        <p:spPr bwMode="auto">
          <a:xfrm>
            <a:off x="1143000" y="3124200"/>
            <a:ext cx="6019800" cy="2133600"/>
          </a:xfrm>
          <a:prstGeom prst="ellipse">
            <a:avLst/>
          </a:prstGeom>
          <a:solidFill>
            <a:srgbClr val="FFFF00"/>
          </a:solidFill>
          <a:ln w="12700" cap="sq">
            <a:solidFill>
              <a:srgbClr val="33CCCC"/>
            </a:solidFill>
            <a:round/>
            <a:headEnd type="none" w="sm" len="sm"/>
            <a:tailEnd type="none" w="sm" len="sm"/>
          </a:ln>
          <a:effectLst/>
        </p:spPr>
        <p:txBody>
          <a:bodyPr wrap="none" anchor="ctr"/>
          <a:lstStyle/>
          <a:p>
            <a:pPr algn="ctr"/>
            <a:endParaRPr lang="en-US"/>
          </a:p>
        </p:txBody>
      </p:sp>
      <p:sp>
        <p:nvSpPr>
          <p:cNvPr id="260107" name="WordArt 11"/>
          <p:cNvSpPr>
            <a:spLocks noChangeArrowheads="1" noChangeShapeType="1" noTextEdit="1"/>
          </p:cNvSpPr>
          <p:nvPr/>
        </p:nvSpPr>
        <p:spPr bwMode="auto">
          <a:xfrm>
            <a:off x="2362200" y="4191000"/>
            <a:ext cx="3857625" cy="428625"/>
          </a:xfrm>
          <a:prstGeom prst="rect">
            <a:avLst/>
          </a:prstGeom>
        </p:spPr>
        <p:txBody>
          <a:bodyPr spcFirstLastPara="1" wrap="none" fromWordArt="1">
            <a:prstTxWarp prst="textArchUp">
              <a:avLst>
                <a:gd name="adj" fmla="val 10800000"/>
              </a:avLst>
            </a:prstTxWarp>
          </a:bodyPr>
          <a:lstStyle/>
          <a:p>
            <a:pPr algn="ctr"/>
            <a:r>
              <a:rPr lang="en-US" sz="2400" kern="10">
                <a:ln w="9525" cap="sq">
                  <a:solidFill>
                    <a:srgbClr val="000000"/>
                  </a:solidFill>
                  <a:round/>
                  <a:headEnd type="none" w="sm" len="sm"/>
                  <a:tailEnd type="none" w="sm" len="sm"/>
                </a:ln>
                <a:solidFill>
                  <a:srgbClr val="000000"/>
                </a:solidFill>
                <a:latin typeface="Arial Black"/>
              </a:rPr>
              <a:t>the engineering project</a:t>
            </a:r>
          </a:p>
        </p:txBody>
      </p:sp>
      <p:sp>
        <p:nvSpPr>
          <p:cNvPr id="260108" name="WordArt 12"/>
          <p:cNvSpPr>
            <a:spLocks noChangeArrowheads="1" noChangeShapeType="1" noTextEdit="1"/>
          </p:cNvSpPr>
          <p:nvPr/>
        </p:nvSpPr>
        <p:spPr bwMode="auto">
          <a:xfrm>
            <a:off x="2362200" y="2590800"/>
            <a:ext cx="4476750" cy="571500"/>
          </a:xfrm>
          <a:prstGeom prst="rect">
            <a:avLst/>
          </a:prstGeom>
        </p:spPr>
        <p:txBody>
          <a:bodyPr spcFirstLastPara="1" wrap="none" fromWordArt="1">
            <a:prstTxWarp prst="textArchUp">
              <a:avLst>
                <a:gd name="adj" fmla="val 10800000"/>
              </a:avLst>
            </a:prstTxWarp>
          </a:bodyPr>
          <a:lstStyle/>
          <a:p>
            <a:pPr algn="ctr"/>
            <a:r>
              <a:rPr lang="en-US" sz="3200" b="1" kern="10">
                <a:ln w="9525" cap="sq">
                  <a:solidFill>
                    <a:srgbClr val="000000"/>
                  </a:solidFill>
                  <a:round/>
                  <a:headEnd type="none" w="sm" len="sm"/>
                  <a:tailEnd type="none" w="sm" len="sm"/>
                </a:ln>
                <a:solidFill>
                  <a:srgbClr val="000000"/>
                </a:solidFill>
                <a:latin typeface="Arial Black"/>
              </a:rPr>
              <a:t>the human lifeworld</a:t>
            </a:r>
          </a:p>
        </p:txBody>
      </p:sp>
    </p:spTree>
    <p:extLst>
      <p:ext uri="{BB962C8B-B14F-4D97-AF65-F5344CB8AC3E}">
        <p14:creationId xmlns:p14="http://schemas.microsoft.com/office/powerpoint/2010/main" val="24888143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a:noFill/>
        </p:spPr>
        <p:txBody>
          <a:bodyPr/>
          <a:lstStyle/>
          <a:p>
            <a:r>
              <a:rPr lang="en-US"/>
              <a:t>The Human Lifeworld</a:t>
            </a:r>
          </a:p>
        </p:txBody>
      </p:sp>
      <p:sp>
        <p:nvSpPr>
          <p:cNvPr id="261123" name="Rectangle 3"/>
          <p:cNvSpPr>
            <a:spLocks noGrp="1" noChangeArrowheads="1"/>
          </p:cNvSpPr>
          <p:nvPr>
            <p:ph type="body" idx="1"/>
          </p:nvPr>
        </p:nvSpPr>
        <p:spPr/>
        <p:txBody>
          <a:bodyPr>
            <a:normAutofit fontScale="92500" lnSpcReduction="20000"/>
          </a:bodyPr>
          <a:lstStyle/>
          <a:p>
            <a:r>
              <a:rPr lang="en-US" sz="2800"/>
              <a:t>Wherein we pursue </a:t>
            </a:r>
            <a:r>
              <a:rPr lang="en-US" sz="2800" b="1"/>
              <a:t>GOALS</a:t>
            </a:r>
            <a:r>
              <a:rPr lang="en-US" sz="2800"/>
              <a:t>, enact </a:t>
            </a:r>
            <a:r>
              <a:rPr lang="en-US" sz="2800" b="1"/>
              <a:t>ROLES</a:t>
            </a:r>
            <a:r>
              <a:rPr lang="en-US" sz="2800"/>
              <a:t>, and take up with </a:t>
            </a:r>
            <a:r>
              <a:rPr lang="en-US" sz="2800" b="1"/>
              <a:t>THINGS</a:t>
            </a:r>
            <a:r>
              <a:rPr lang="en-US" sz="2800"/>
              <a:t> of all sorts…	</a:t>
            </a:r>
          </a:p>
          <a:p>
            <a:r>
              <a:rPr lang="en-US" sz="2800"/>
              <a:t>Wherein we talk </a:t>
            </a:r>
            <a:r>
              <a:rPr lang="en-US" sz="2800" b="1" i="1"/>
              <a:t>to</a:t>
            </a:r>
            <a:r>
              <a:rPr lang="en-US" sz="2800"/>
              <a:t> each other rather than </a:t>
            </a:r>
            <a:r>
              <a:rPr lang="en-US" sz="2800" b="1" i="1"/>
              <a:t>about</a:t>
            </a:r>
            <a:r>
              <a:rPr lang="en-US" sz="2800"/>
              <a:t> each other.</a:t>
            </a:r>
          </a:p>
          <a:p>
            <a:r>
              <a:rPr lang="en-US" sz="2800"/>
              <a:t>Characterized by a human communication called </a:t>
            </a:r>
            <a:r>
              <a:rPr lang="en-US" sz="2800" b="1" i="1"/>
              <a:t>THE CONVERSATION OF THE LIFEWORLD</a:t>
            </a:r>
            <a:r>
              <a:rPr lang="en-US" sz="2800"/>
              <a:t> which is </a:t>
            </a:r>
            <a:r>
              <a:rPr lang="en-US" sz="2800" b="1"/>
              <a:t>IDEALLY: </a:t>
            </a:r>
            <a:r>
              <a:rPr lang="en-US" sz="2800"/>
              <a:t>Mutual / Interdependent / Genuine / Open / Honest / Non-Coercive</a:t>
            </a:r>
          </a:p>
        </p:txBody>
      </p:sp>
    </p:spTree>
    <p:extLst>
      <p:ext uri="{BB962C8B-B14F-4D97-AF65-F5344CB8AC3E}">
        <p14:creationId xmlns:p14="http://schemas.microsoft.com/office/powerpoint/2010/main" val="2103200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sz="2800" b="1" i="1"/>
              <a:t>The Micro-view of the Engineering Project</a:t>
            </a:r>
            <a:r>
              <a:rPr lang="en-US" sz="2800" b="1"/>
              <a:t> </a:t>
            </a:r>
          </a:p>
        </p:txBody>
      </p:sp>
      <p:sp>
        <p:nvSpPr>
          <p:cNvPr id="262148" name="Oval 4"/>
          <p:cNvSpPr>
            <a:spLocks noGrp="1" noChangeArrowheads="1"/>
          </p:cNvSpPr>
          <p:nvPr>
            <p:ph type="body" idx="1"/>
          </p:nvPr>
        </p:nvSpPr>
        <p:spPr>
          <a:prstGeom prst="ellipse">
            <a:avLst/>
          </a:prstGeom>
          <a:solidFill>
            <a:srgbClr val="FFFF00"/>
          </a:solidFill>
          <a:ln w="12700" cap="sq">
            <a:solidFill>
              <a:srgbClr val="33CCCC"/>
            </a:solidFill>
            <a:round/>
            <a:headEnd type="none" w="sm" len="sm"/>
            <a:tailEnd type="none" w="sm" len="sm"/>
          </a:ln>
        </p:spPr>
        <p:txBody>
          <a:bodyPr>
            <a:normAutofit fontScale="85000" lnSpcReduction="20000"/>
          </a:bodyPr>
          <a:lstStyle/>
          <a:p>
            <a:endParaRPr lang="en-US" dirty="0"/>
          </a:p>
          <a:p>
            <a:endParaRPr lang="en-US" dirty="0"/>
          </a:p>
          <a:p>
            <a:r>
              <a:rPr lang="en-US" sz="3600" dirty="0">
                <a:solidFill>
                  <a:schemeClr val="tx1"/>
                </a:solidFill>
              </a:rPr>
              <a:t>The Engineered</a:t>
            </a:r>
          </a:p>
          <a:p>
            <a:r>
              <a:rPr lang="en-US" sz="3600" dirty="0">
                <a:solidFill>
                  <a:schemeClr val="tx1"/>
                </a:solidFill>
              </a:rPr>
              <a:t>The Engineer</a:t>
            </a:r>
          </a:p>
          <a:p>
            <a:r>
              <a:rPr lang="en-US" sz="3600" dirty="0">
                <a:solidFill>
                  <a:schemeClr val="tx1"/>
                </a:solidFill>
              </a:rPr>
              <a:t>Engineering</a:t>
            </a:r>
          </a:p>
        </p:txBody>
      </p:sp>
      <p:sp>
        <p:nvSpPr>
          <p:cNvPr id="262150" name="WordArt 6"/>
          <p:cNvSpPr>
            <a:spLocks noChangeArrowheads="1" noChangeShapeType="1" noTextEdit="1"/>
          </p:cNvSpPr>
          <p:nvPr/>
        </p:nvSpPr>
        <p:spPr bwMode="auto">
          <a:xfrm>
            <a:off x="1752600" y="2819400"/>
            <a:ext cx="5829300" cy="647700"/>
          </a:xfrm>
          <a:prstGeom prst="rect">
            <a:avLst/>
          </a:prstGeom>
        </p:spPr>
        <p:txBody>
          <a:bodyPr spcFirstLastPara="1" wrap="none" fromWordArt="1">
            <a:prstTxWarp prst="textArchUp">
              <a:avLst>
                <a:gd name="adj" fmla="val 10800000"/>
              </a:avLst>
            </a:prstTxWarp>
          </a:bodyPr>
          <a:lstStyle/>
          <a:p>
            <a:pPr algn="ctr"/>
            <a:r>
              <a:rPr lang="en-US" sz="3600" kern="10" dirty="0">
                <a:ln w="9525" cap="sq">
                  <a:solidFill>
                    <a:srgbClr val="000000"/>
                  </a:solidFill>
                  <a:round/>
                  <a:headEnd type="none" w="sm" len="sm"/>
                  <a:tailEnd type="none" w="sm" len="sm"/>
                </a:ln>
                <a:solidFill>
                  <a:srgbClr val="000000"/>
                </a:solidFill>
                <a:latin typeface="Arial Black"/>
              </a:rPr>
              <a:t>the engineering project</a:t>
            </a:r>
          </a:p>
        </p:txBody>
      </p:sp>
    </p:spTree>
    <p:extLst>
      <p:ext uri="{BB962C8B-B14F-4D97-AF65-F5344CB8AC3E}">
        <p14:creationId xmlns:p14="http://schemas.microsoft.com/office/powerpoint/2010/main" val="244346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2148">
                                            <p:txEl>
                                              <p:pRg st="3" end="3"/>
                                            </p:txEl>
                                          </p:spTgt>
                                        </p:tgtEl>
                                        <p:attrNameLst>
                                          <p:attrName>style.visibility</p:attrName>
                                        </p:attrNameLst>
                                      </p:cBhvr>
                                      <p:to>
                                        <p:strVal val="visible"/>
                                      </p:to>
                                    </p:set>
                                    <p:anim calcmode="lin" valueType="num">
                                      <p:cBhvr additive="base">
                                        <p:cTn id="7" dur="500" fill="hold"/>
                                        <p:tgtEl>
                                          <p:spTgt spid="262148">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214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2148">
                                            <p:txEl>
                                              <p:pRg st="4" end="4"/>
                                            </p:txEl>
                                          </p:spTgt>
                                        </p:tgtEl>
                                        <p:attrNameLst>
                                          <p:attrName>style.visibility</p:attrName>
                                        </p:attrNameLst>
                                      </p:cBhvr>
                                      <p:to>
                                        <p:strVal val="visible"/>
                                      </p:to>
                                    </p:set>
                                    <p:anim calcmode="lin" valueType="num">
                                      <p:cBhvr additive="base">
                                        <p:cTn id="13" dur="500" fill="hold"/>
                                        <p:tgtEl>
                                          <p:spTgt spid="262148">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2148">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62148">
                                            <p:txEl>
                                              <p:pRg st="2" end="2"/>
                                            </p:txEl>
                                          </p:spTgt>
                                        </p:tgtEl>
                                        <p:attrNameLst>
                                          <p:attrName>style.visibility</p:attrName>
                                        </p:attrNameLst>
                                      </p:cBhvr>
                                      <p:to>
                                        <p:strVal val="visible"/>
                                      </p:to>
                                    </p:set>
                                    <p:anim calcmode="lin" valueType="num">
                                      <p:cBhvr additive="base">
                                        <p:cTn id="19" dur="500" fill="hold"/>
                                        <p:tgtEl>
                                          <p:spTgt spid="26214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214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2"/>
          <p:cNvSpPr>
            <a:spLocks noGrp="1" noChangeArrowheads="1"/>
          </p:cNvSpPr>
          <p:nvPr>
            <p:ph type="title"/>
          </p:nvPr>
        </p:nvSpPr>
        <p:spPr/>
        <p:txBody>
          <a:bodyPr>
            <a:normAutofit fontScale="90000"/>
          </a:bodyPr>
          <a:lstStyle/>
          <a:p>
            <a:r>
              <a:rPr lang="en-US" b="1" i="1"/>
              <a:t>person / process / product</a:t>
            </a:r>
          </a:p>
        </p:txBody>
      </p:sp>
      <p:sp>
        <p:nvSpPr>
          <p:cNvPr id="263171" name="Rectangle 3"/>
          <p:cNvSpPr>
            <a:spLocks noGrp="1" noChangeArrowheads="1"/>
          </p:cNvSpPr>
          <p:nvPr>
            <p:ph type="body" idx="1"/>
          </p:nvPr>
        </p:nvSpPr>
        <p:spPr>
          <a:xfrm>
            <a:off x="457200" y="1600201"/>
            <a:ext cx="8229600" cy="1600200"/>
          </a:xfrm>
        </p:spPr>
        <p:txBody>
          <a:bodyPr/>
          <a:lstStyle/>
          <a:p>
            <a:pPr>
              <a:buNone/>
            </a:pPr>
            <a:r>
              <a:rPr lang="en-US" sz="9600" dirty="0"/>
              <a:t> </a:t>
            </a:r>
            <a:r>
              <a:rPr lang="en-US" sz="6000" i="1" dirty="0">
                <a:solidFill>
                  <a:srgbClr val="FFFF66"/>
                </a:solidFill>
              </a:rPr>
              <a:t>The Engineer</a:t>
            </a:r>
          </a:p>
        </p:txBody>
      </p:sp>
      <p:sp>
        <p:nvSpPr>
          <p:cNvPr id="2" name="Rectangle 1"/>
          <p:cNvSpPr/>
          <p:nvPr/>
        </p:nvSpPr>
        <p:spPr>
          <a:xfrm>
            <a:off x="1710187" y="3654224"/>
            <a:ext cx="4233851" cy="1015663"/>
          </a:xfrm>
          <a:prstGeom prst="rect">
            <a:avLst/>
          </a:prstGeom>
          <a:ln>
            <a:solidFill>
              <a:schemeClr val="accent1"/>
            </a:solidFill>
          </a:ln>
        </p:spPr>
        <p:txBody>
          <a:bodyPr wrap="none">
            <a:spAutoFit/>
          </a:bodyPr>
          <a:lstStyle/>
          <a:p>
            <a:pPr>
              <a:buFont typeface="Wingdings" pitchFamily="2" charset="2"/>
              <a:buNone/>
            </a:pPr>
            <a:r>
              <a:rPr lang="en-US" sz="6000" i="1" dirty="0" smtClean="0">
                <a:solidFill>
                  <a:srgbClr val="FFFF66"/>
                </a:solidFill>
              </a:rPr>
              <a:t>Engineering  </a:t>
            </a:r>
            <a:endParaRPr lang="en-US" sz="6000" i="1" dirty="0">
              <a:solidFill>
                <a:srgbClr val="FFFF66"/>
              </a:solidFill>
            </a:endParaRPr>
          </a:p>
        </p:txBody>
      </p:sp>
      <p:sp>
        <p:nvSpPr>
          <p:cNvPr id="4" name="Rectangle 3"/>
          <p:cNvSpPr/>
          <p:nvPr/>
        </p:nvSpPr>
        <p:spPr>
          <a:xfrm>
            <a:off x="3276600" y="5257800"/>
            <a:ext cx="4875053" cy="1015663"/>
          </a:xfrm>
          <a:prstGeom prst="rect">
            <a:avLst/>
          </a:prstGeom>
        </p:spPr>
        <p:txBody>
          <a:bodyPr wrap="none">
            <a:spAutoFit/>
          </a:bodyPr>
          <a:lstStyle/>
          <a:p>
            <a:pPr lvl="0"/>
            <a:r>
              <a:rPr lang="en-US" sz="6000" i="1" dirty="0">
                <a:solidFill>
                  <a:srgbClr val="FFFF66"/>
                </a:solidFill>
              </a:rPr>
              <a:t>the </a:t>
            </a:r>
            <a:r>
              <a:rPr lang="en-US" sz="6000" i="1" dirty="0" smtClean="0">
                <a:solidFill>
                  <a:srgbClr val="FFFF66"/>
                </a:solidFill>
              </a:rPr>
              <a:t>Engineered</a:t>
            </a:r>
            <a:endParaRPr lang="en-US" sz="6000" i="1" dirty="0">
              <a:solidFill>
                <a:srgbClr val="FFFF66"/>
              </a:solidFill>
            </a:endParaRPr>
          </a:p>
        </p:txBody>
      </p:sp>
    </p:spTree>
    <p:extLst>
      <p:ext uri="{BB962C8B-B14F-4D97-AF65-F5344CB8AC3E}">
        <p14:creationId xmlns:p14="http://schemas.microsoft.com/office/powerpoint/2010/main" val="28391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3171">
                                            <p:txEl>
                                              <p:pRg st="0" end="0"/>
                                            </p:txEl>
                                          </p:spTgt>
                                        </p:tgtEl>
                                        <p:attrNameLst>
                                          <p:attrName>style.visibility</p:attrName>
                                        </p:attrNameLst>
                                      </p:cBhvr>
                                      <p:to>
                                        <p:strVal val="visible"/>
                                      </p:to>
                                    </p:set>
                                    <p:anim calcmode="lin" valueType="num">
                                      <p:cBhvr additive="base">
                                        <p:cTn id="7" dur="500" fill="hold"/>
                                        <p:tgtEl>
                                          <p:spTgt spid="2631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31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6" name="Oval 4"/>
          <p:cNvSpPr>
            <a:spLocks noChangeArrowheads="1"/>
          </p:cNvSpPr>
          <p:nvPr/>
        </p:nvSpPr>
        <p:spPr bwMode="auto">
          <a:xfrm>
            <a:off x="533400" y="304800"/>
            <a:ext cx="8229600" cy="6096000"/>
          </a:xfrm>
          <a:prstGeom prst="ellipse">
            <a:avLst/>
          </a:prstGeom>
          <a:solidFill>
            <a:srgbClr val="FFFF00"/>
          </a:solidFill>
          <a:ln w="12700" cap="sq">
            <a:solidFill>
              <a:srgbClr val="33CCCC"/>
            </a:solidFill>
            <a:round/>
            <a:headEnd type="none" w="sm" len="sm"/>
            <a:tailEnd type="none" w="sm" len="sm"/>
          </a:ln>
          <a:effectLst/>
        </p:spPr>
        <p:txBody>
          <a:bodyPr/>
          <a:lstStyle/>
          <a:p>
            <a:pPr marL="342900" indent="-342900" eaLnBrk="1" hangingPunct="1">
              <a:spcBef>
                <a:spcPct val="20000"/>
              </a:spcBef>
              <a:buClr>
                <a:schemeClr val="hlink"/>
              </a:buClr>
              <a:buSzPct val="65000"/>
              <a:buFont typeface="Wingdings" pitchFamily="2" charset="2"/>
              <a:buNone/>
            </a:pPr>
            <a:endParaRPr lang="en-US" sz="3200">
              <a:effectLst>
                <a:outerShdw blurRad="38100" dist="38100" dir="2700000" algn="tl">
                  <a:srgbClr val="000000"/>
                </a:outerShdw>
              </a:effectLst>
            </a:endParaRPr>
          </a:p>
        </p:txBody>
      </p:sp>
      <p:sp>
        <p:nvSpPr>
          <p:cNvPr id="264197" name="WordArt 5"/>
          <p:cNvSpPr>
            <a:spLocks noChangeArrowheads="1" noChangeShapeType="1" noTextEdit="1"/>
          </p:cNvSpPr>
          <p:nvPr/>
        </p:nvSpPr>
        <p:spPr bwMode="auto">
          <a:xfrm>
            <a:off x="1676400" y="1447800"/>
            <a:ext cx="5829300" cy="647700"/>
          </a:xfrm>
          <a:prstGeom prst="rect">
            <a:avLst/>
          </a:prstGeom>
        </p:spPr>
        <p:txBody>
          <a:bodyPr spcFirstLastPara="1" wrap="none" fromWordArt="1">
            <a:prstTxWarp prst="textArchUp">
              <a:avLst>
                <a:gd name="adj" fmla="val 10800000"/>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the engineering project</a:t>
            </a:r>
          </a:p>
        </p:txBody>
      </p:sp>
      <p:sp>
        <p:nvSpPr>
          <p:cNvPr id="264199" name="Oval 7"/>
          <p:cNvSpPr>
            <a:spLocks noChangeArrowheads="1"/>
          </p:cNvSpPr>
          <p:nvPr/>
        </p:nvSpPr>
        <p:spPr bwMode="auto">
          <a:xfrm>
            <a:off x="1447800" y="1905000"/>
            <a:ext cx="3657600" cy="2438400"/>
          </a:xfrm>
          <a:prstGeom prst="ellipse">
            <a:avLst/>
          </a:prstGeom>
          <a:solidFill>
            <a:srgbClr val="99CC00">
              <a:alpha val="0"/>
            </a:srgbClr>
          </a:solidFill>
          <a:ln w="12700" cap="sq">
            <a:solidFill>
              <a:srgbClr val="000000"/>
            </a:solidFill>
            <a:round/>
            <a:headEnd type="none" w="sm" len="sm"/>
            <a:tailEnd type="none" w="sm" len="sm"/>
          </a:ln>
          <a:effectLst/>
        </p:spPr>
        <p:txBody>
          <a:bodyPr wrap="none" anchor="ctr"/>
          <a:lstStyle/>
          <a:p>
            <a:endParaRPr lang="en-US"/>
          </a:p>
        </p:txBody>
      </p:sp>
      <p:sp>
        <p:nvSpPr>
          <p:cNvPr id="264201" name="Oval 9"/>
          <p:cNvSpPr>
            <a:spLocks noChangeArrowheads="1"/>
          </p:cNvSpPr>
          <p:nvPr/>
        </p:nvSpPr>
        <p:spPr bwMode="auto">
          <a:xfrm>
            <a:off x="4343400" y="2057400"/>
            <a:ext cx="3886200" cy="2438400"/>
          </a:xfrm>
          <a:prstGeom prst="ellipse">
            <a:avLst/>
          </a:prstGeom>
          <a:solidFill>
            <a:srgbClr val="FFFFFF">
              <a:alpha val="0"/>
            </a:srgbClr>
          </a:solidFill>
          <a:ln w="12700" cap="sq">
            <a:solidFill>
              <a:srgbClr val="000000"/>
            </a:solidFill>
            <a:round/>
            <a:headEnd type="none" w="sm" len="sm"/>
            <a:tailEnd type="none" w="sm" len="sm"/>
          </a:ln>
          <a:effectLst/>
        </p:spPr>
        <p:txBody>
          <a:bodyPr wrap="none" anchor="ctr"/>
          <a:lstStyle/>
          <a:p>
            <a:endParaRPr lang="en-US"/>
          </a:p>
        </p:txBody>
      </p:sp>
      <p:sp>
        <p:nvSpPr>
          <p:cNvPr id="264202" name="Oval 10"/>
          <p:cNvSpPr>
            <a:spLocks noChangeArrowheads="1"/>
          </p:cNvSpPr>
          <p:nvPr/>
        </p:nvSpPr>
        <p:spPr bwMode="auto">
          <a:xfrm>
            <a:off x="2667000" y="3733800"/>
            <a:ext cx="3886200" cy="2514600"/>
          </a:xfrm>
          <a:prstGeom prst="ellipse">
            <a:avLst/>
          </a:prstGeom>
          <a:solidFill>
            <a:srgbClr val="FF6600">
              <a:alpha val="0"/>
            </a:srgbClr>
          </a:solidFill>
          <a:ln w="12700" cap="sq">
            <a:solidFill>
              <a:srgbClr val="000000"/>
            </a:solidFill>
            <a:round/>
            <a:headEnd type="none" w="sm" len="sm"/>
            <a:tailEnd type="none" w="sm" len="sm"/>
          </a:ln>
          <a:effectLst/>
        </p:spPr>
        <p:txBody>
          <a:bodyPr wrap="none" anchor="ctr"/>
          <a:lstStyle/>
          <a:p>
            <a:endParaRPr lang="en-US"/>
          </a:p>
        </p:txBody>
      </p:sp>
      <p:sp>
        <p:nvSpPr>
          <p:cNvPr id="264205" name="WordArt 13"/>
          <p:cNvSpPr>
            <a:spLocks noChangeArrowheads="1" noChangeShapeType="1" noTextEdit="1"/>
          </p:cNvSpPr>
          <p:nvPr/>
        </p:nvSpPr>
        <p:spPr bwMode="auto">
          <a:xfrm>
            <a:off x="2133600" y="2133600"/>
            <a:ext cx="1076325" cy="557213"/>
          </a:xfrm>
          <a:prstGeom prst="rect">
            <a:avLst/>
          </a:prstGeom>
        </p:spPr>
        <p:txBody>
          <a:bodyPr wrap="none" fromWordArt="1">
            <a:prstTxWarp prst="textSlantUp">
              <a:avLst>
                <a:gd name="adj" fmla="val 32056"/>
              </a:avLst>
            </a:prstTxWarp>
          </a:bodyPr>
          <a:lstStyle/>
          <a:p>
            <a:pPr algn="ctr"/>
            <a:r>
              <a:rPr lang="en-US" sz="1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Impact"/>
              </a:rPr>
              <a:t>The Engineer</a:t>
            </a:r>
          </a:p>
        </p:txBody>
      </p:sp>
      <p:sp>
        <p:nvSpPr>
          <p:cNvPr id="264206" name="WordArt 14"/>
          <p:cNvSpPr>
            <a:spLocks noChangeArrowheads="1" noChangeShapeType="1" noTextEdit="1"/>
          </p:cNvSpPr>
          <p:nvPr/>
        </p:nvSpPr>
        <p:spPr bwMode="auto">
          <a:xfrm>
            <a:off x="5410200" y="2133600"/>
            <a:ext cx="990600" cy="557213"/>
          </a:xfrm>
          <a:prstGeom prst="rect">
            <a:avLst/>
          </a:prstGeom>
        </p:spPr>
        <p:txBody>
          <a:bodyPr wrap="none" fromWordArt="1">
            <a:prstTxWarp prst="textSlantUp">
              <a:avLst>
                <a:gd name="adj" fmla="val 32056"/>
              </a:avLst>
            </a:prstTxWarp>
          </a:bodyPr>
          <a:lstStyle/>
          <a:p>
            <a:pPr algn="ctr"/>
            <a:r>
              <a:rPr lang="en-US" sz="1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Impact"/>
              </a:rPr>
              <a:t>Engineering</a:t>
            </a:r>
          </a:p>
        </p:txBody>
      </p:sp>
      <p:sp>
        <p:nvSpPr>
          <p:cNvPr id="264207" name="WordArt 15"/>
          <p:cNvSpPr>
            <a:spLocks noChangeArrowheads="1" noChangeShapeType="1" noTextEdit="1"/>
          </p:cNvSpPr>
          <p:nvPr/>
        </p:nvSpPr>
        <p:spPr bwMode="auto">
          <a:xfrm>
            <a:off x="3657600" y="4191000"/>
            <a:ext cx="1285875" cy="557213"/>
          </a:xfrm>
          <a:prstGeom prst="rect">
            <a:avLst/>
          </a:prstGeom>
        </p:spPr>
        <p:txBody>
          <a:bodyPr wrap="none" fromWordArt="1">
            <a:prstTxWarp prst="textSlantUp">
              <a:avLst>
                <a:gd name="adj" fmla="val 32056"/>
              </a:avLst>
            </a:prstTxWarp>
          </a:bodyPr>
          <a:lstStyle/>
          <a:p>
            <a:pPr algn="ctr"/>
            <a:r>
              <a:rPr lang="en-US" sz="1600" kern="10">
                <a:ln w="9525" cap="sq">
                  <a:solidFill>
                    <a:srgbClr val="CC99FF"/>
                  </a:solidFill>
                  <a:round/>
                  <a:headEnd type="none" w="sm" len="sm"/>
                  <a:tailEnd type="none" w="sm" len="sm"/>
                </a:ln>
                <a:gradFill rotWithShape="0">
                  <a:gsLst>
                    <a:gs pos="0">
                      <a:srgbClr val="6600CC"/>
                    </a:gs>
                    <a:gs pos="100000">
                      <a:srgbClr val="CC00CC"/>
                    </a:gs>
                  </a:gsLst>
                  <a:lin ang="5400000" scaled="1"/>
                </a:gradFill>
                <a:effectLst>
                  <a:outerShdw dist="53882" dir="2700000" algn="ctr" rotWithShape="0">
                    <a:srgbClr val="9999FF">
                      <a:alpha val="80000"/>
                    </a:srgbClr>
                  </a:outerShdw>
                </a:effectLst>
                <a:latin typeface="Impact"/>
              </a:rPr>
              <a:t>The Engineered</a:t>
            </a:r>
          </a:p>
        </p:txBody>
      </p:sp>
      <p:sp>
        <p:nvSpPr>
          <p:cNvPr id="264209" name="WordArt 17"/>
          <p:cNvSpPr>
            <a:spLocks noChangeArrowheads="1" noChangeShapeType="1" noTextEdit="1"/>
          </p:cNvSpPr>
          <p:nvPr/>
        </p:nvSpPr>
        <p:spPr bwMode="auto">
          <a:xfrm>
            <a:off x="5410200" y="2743200"/>
            <a:ext cx="1885950" cy="4968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2000" kern="10" dirty="0">
                <a:ln w="9525" cap="sq">
                  <a:round/>
                  <a:headEnd type="none" w="sm" len="sm"/>
                  <a:tailEnd type="none" w="sm" len="sm"/>
                </a:ln>
                <a:gradFill rotWithShape="0">
                  <a:gsLst>
                    <a:gs pos="0">
                      <a:srgbClr val="FFE701"/>
                    </a:gs>
                    <a:gs pos="100000">
                      <a:srgbClr val="FE3E02"/>
                    </a:gs>
                  </a:gsLst>
                  <a:lin ang="5400000" scaled="1"/>
                </a:gradFill>
                <a:latin typeface="Impact"/>
              </a:rPr>
              <a:t>Conceptual Ethics</a:t>
            </a:r>
          </a:p>
        </p:txBody>
      </p:sp>
      <p:sp>
        <p:nvSpPr>
          <p:cNvPr id="264210" name="WordArt 18"/>
          <p:cNvSpPr>
            <a:spLocks noChangeArrowheads="1" noChangeShapeType="1" noTextEdit="1"/>
          </p:cNvSpPr>
          <p:nvPr/>
        </p:nvSpPr>
        <p:spPr bwMode="auto">
          <a:xfrm>
            <a:off x="3886200" y="4800600"/>
            <a:ext cx="1562100" cy="4968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2000" kern="10" dirty="0">
                <a:ln w="9525" cap="sq">
                  <a:round/>
                  <a:headEnd type="none" w="sm" len="sm"/>
                  <a:tailEnd type="none" w="sm" len="sm"/>
                </a:ln>
                <a:gradFill rotWithShape="0">
                  <a:gsLst>
                    <a:gs pos="0">
                      <a:srgbClr val="FFE701"/>
                    </a:gs>
                    <a:gs pos="100000">
                      <a:srgbClr val="FE3E02"/>
                    </a:gs>
                  </a:gsLst>
                  <a:lin ang="5400000" scaled="1"/>
                </a:gradFill>
                <a:latin typeface="Impact"/>
              </a:rPr>
              <a:t>Material Ethics</a:t>
            </a:r>
          </a:p>
        </p:txBody>
      </p:sp>
      <p:sp>
        <p:nvSpPr>
          <p:cNvPr id="264211" name="WordArt 19"/>
          <p:cNvSpPr>
            <a:spLocks noChangeArrowheads="1" noChangeShapeType="1" noTextEdit="1"/>
          </p:cNvSpPr>
          <p:nvPr/>
        </p:nvSpPr>
        <p:spPr bwMode="auto">
          <a:xfrm>
            <a:off x="2438400" y="2667000"/>
            <a:ext cx="1314450" cy="496888"/>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a:r>
              <a:rPr lang="en-US" sz="2000" kern="10" dirty="0">
                <a:ln w="9525" cap="sq">
                  <a:round/>
                  <a:headEnd type="none" w="sm" len="sm"/>
                  <a:tailEnd type="none" w="sm" len="sm"/>
                </a:ln>
                <a:gradFill rotWithShape="0">
                  <a:gsLst>
                    <a:gs pos="0">
                      <a:srgbClr val="FFE701"/>
                    </a:gs>
                    <a:gs pos="100000">
                      <a:srgbClr val="FE3E02"/>
                    </a:gs>
                  </a:gsLst>
                  <a:lin ang="5400000" scaled="1"/>
                </a:gradFill>
                <a:latin typeface="Impact"/>
              </a:rPr>
              <a:t>Virtue Ethics</a:t>
            </a:r>
          </a:p>
        </p:txBody>
      </p:sp>
      <p:sp>
        <p:nvSpPr>
          <p:cNvPr id="264212" name="WordArt 20"/>
          <p:cNvSpPr>
            <a:spLocks noChangeArrowheads="1" noChangeShapeType="1" noTextEdit="1"/>
          </p:cNvSpPr>
          <p:nvPr/>
        </p:nvSpPr>
        <p:spPr bwMode="auto">
          <a:xfrm>
            <a:off x="2438400" y="3505200"/>
            <a:ext cx="1047750" cy="314325"/>
          </a:xfrm>
          <a:prstGeom prst="rect">
            <a:avLst/>
          </a:prstGeom>
        </p:spPr>
        <p:txBody>
          <a:bodyPr wrap="none" fromWordArt="1">
            <a:prstTxWarp prst="textPlain">
              <a:avLst>
                <a:gd name="adj" fmla="val 50000"/>
              </a:avLst>
            </a:prstTxWarp>
          </a:bodyPr>
          <a:lstStyle/>
          <a:p>
            <a:pPr algn="ctr"/>
            <a:r>
              <a:rPr lang="en-US"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PERSON</a:t>
            </a:r>
          </a:p>
        </p:txBody>
      </p:sp>
      <p:sp>
        <p:nvSpPr>
          <p:cNvPr id="264213" name="WordArt 21"/>
          <p:cNvSpPr>
            <a:spLocks noChangeArrowheads="1" noChangeShapeType="1" noTextEdit="1"/>
          </p:cNvSpPr>
          <p:nvPr/>
        </p:nvSpPr>
        <p:spPr bwMode="auto">
          <a:xfrm>
            <a:off x="6172200" y="3429000"/>
            <a:ext cx="1200150" cy="381000"/>
          </a:xfrm>
          <a:prstGeom prst="rect">
            <a:avLst/>
          </a:prstGeom>
        </p:spPr>
        <p:txBody>
          <a:bodyPr wrap="none" fromWordArt="1">
            <a:prstTxWarp prst="textPlain">
              <a:avLst>
                <a:gd name="adj" fmla="val 50000"/>
              </a:avLst>
            </a:prstTxWarp>
          </a:bodyPr>
          <a:lstStyle/>
          <a:p>
            <a:pPr algn="ctr"/>
            <a:r>
              <a:rPr lang="en-US"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PROCESS</a:t>
            </a:r>
          </a:p>
        </p:txBody>
      </p:sp>
      <p:sp>
        <p:nvSpPr>
          <p:cNvPr id="264214" name="WordArt 22"/>
          <p:cNvSpPr>
            <a:spLocks noChangeArrowheads="1" noChangeShapeType="1" noTextEdit="1"/>
          </p:cNvSpPr>
          <p:nvPr/>
        </p:nvSpPr>
        <p:spPr bwMode="auto">
          <a:xfrm>
            <a:off x="4572000" y="5486400"/>
            <a:ext cx="1247775" cy="314325"/>
          </a:xfrm>
          <a:prstGeom prst="rect">
            <a:avLst/>
          </a:prstGeom>
        </p:spPr>
        <p:txBody>
          <a:bodyPr wrap="none" fromWordArt="1">
            <a:prstTxWarp prst="textPlain">
              <a:avLst>
                <a:gd name="adj" fmla="val 50000"/>
              </a:avLst>
            </a:prstTxWarp>
          </a:bodyPr>
          <a:lstStyle/>
          <a:p>
            <a:pPr algn="ctr"/>
            <a:r>
              <a:rPr lang="en-US"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PRODUCT</a:t>
            </a:r>
          </a:p>
        </p:txBody>
      </p:sp>
    </p:spTree>
    <p:extLst>
      <p:ext uri="{BB962C8B-B14F-4D97-AF65-F5344CB8AC3E}">
        <p14:creationId xmlns:p14="http://schemas.microsoft.com/office/powerpoint/2010/main" val="171884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4211"/>
                                        </p:tgtEl>
                                        <p:attrNameLst>
                                          <p:attrName>style.visibility</p:attrName>
                                        </p:attrNameLst>
                                      </p:cBhvr>
                                      <p:to>
                                        <p:strVal val="visible"/>
                                      </p:to>
                                    </p:set>
                                    <p:anim calcmode="lin" valueType="num">
                                      <p:cBhvr additive="base">
                                        <p:cTn id="7" dur="500" fill="hold"/>
                                        <p:tgtEl>
                                          <p:spTgt spid="264211"/>
                                        </p:tgtEl>
                                        <p:attrNameLst>
                                          <p:attrName>ppt_x</p:attrName>
                                        </p:attrNameLst>
                                      </p:cBhvr>
                                      <p:tavLst>
                                        <p:tav tm="0">
                                          <p:val>
                                            <p:strVal val="#ppt_x"/>
                                          </p:val>
                                        </p:tav>
                                        <p:tav tm="100000">
                                          <p:val>
                                            <p:strVal val="#ppt_x"/>
                                          </p:val>
                                        </p:tav>
                                      </p:tavLst>
                                    </p:anim>
                                    <p:anim calcmode="lin" valueType="num">
                                      <p:cBhvr additive="base">
                                        <p:cTn id="8" dur="500" fill="hold"/>
                                        <p:tgtEl>
                                          <p:spTgt spid="2642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4209"/>
                                        </p:tgtEl>
                                        <p:attrNameLst>
                                          <p:attrName>style.visibility</p:attrName>
                                        </p:attrNameLst>
                                      </p:cBhvr>
                                      <p:to>
                                        <p:strVal val="visible"/>
                                      </p:to>
                                    </p:set>
                                    <p:anim calcmode="lin" valueType="num">
                                      <p:cBhvr additive="base">
                                        <p:cTn id="13" dur="500" fill="hold"/>
                                        <p:tgtEl>
                                          <p:spTgt spid="264209"/>
                                        </p:tgtEl>
                                        <p:attrNameLst>
                                          <p:attrName>ppt_x</p:attrName>
                                        </p:attrNameLst>
                                      </p:cBhvr>
                                      <p:tavLst>
                                        <p:tav tm="0">
                                          <p:val>
                                            <p:strVal val="#ppt_x"/>
                                          </p:val>
                                        </p:tav>
                                        <p:tav tm="100000">
                                          <p:val>
                                            <p:strVal val="#ppt_x"/>
                                          </p:val>
                                        </p:tav>
                                      </p:tavLst>
                                    </p:anim>
                                    <p:anim calcmode="lin" valueType="num">
                                      <p:cBhvr additive="base">
                                        <p:cTn id="14" dur="500" fill="hold"/>
                                        <p:tgtEl>
                                          <p:spTgt spid="26420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64210"/>
                                        </p:tgtEl>
                                        <p:attrNameLst>
                                          <p:attrName>style.visibility</p:attrName>
                                        </p:attrNameLst>
                                      </p:cBhvr>
                                      <p:to>
                                        <p:strVal val="visible"/>
                                      </p:to>
                                    </p:set>
                                    <p:anim calcmode="lin" valueType="num">
                                      <p:cBhvr additive="base">
                                        <p:cTn id="19" dur="500" fill="hold"/>
                                        <p:tgtEl>
                                          <p:spTgt spid="264210"/>
                                        </p:tgtEl>
                                        <p:attrNameLst>
                                          <p:attrName>ppt_x</p:attrName>
                                        </p:attrNameLst>
                                      </p:cBhvr>
                                      <p:tavLst>
                                        <p:tav tm="0">
                                          <p:val>
                                            <p:strVal val="#ppt_x"/>
                                          </p:val>
                                        </p:tav>
                                        <p:tav tm="100000">
                                          <p:val>
                                            <p:strVal val="#ppt_x"/>
                                          </p:val>
                                        </p:tav>
                                      </p:tavLst>
                                    </p:anim>
                                    <p:anim calcmode="lin" valueType="num">
                                      <p:cBhvr additive="base">
                                        <p:cTn id="20" dur="500" fill="hold"/>
                                        <p:tgtEl>
                                          <p:spTgt spid="2642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209" grpId="0"/>
      <p:bldP spid="264210" grpId="0"/>
      <p:bldP spid="2642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Rectangle 2"/>
          <p:cNvSpPr>
            <a:spLocks noGrp="1" noChangeArrowheads="1"/>
          </p:cNvSpPr>
          <p:nvPr>
            <p:ph type="title"/>
          </p:nvPr>
        </p:nvSpPr>
        <p:spPr/>
        <p:txBody>
          <a:bodyPr/>
          <a:lstStyle/>
          <a:p>
            <a:r>
              <a:rPr lang="en-US"/>
              <a:t>Three Types of Ethics	</a:t>
            </a:r>
          </a:p>
        </p:txBody>
      </p:sp>
      <p:sp>
        <p:nvSpPr>
          <p:cNvPr id="265219" name="Rectangle 3"/>
          <p:cNvSpPr>
            <a:spLocks noGrp="1" noChangeArrowheads="1"/>
          </p:cNvSpPr>
          <p:nvPr>
            <p:ph type="body" idx="1"/>
          </p:nvPr>
        </p:nvSpPr>
        <p:spPr>
          <a:xfrm>
            <a:off x="337457" y="2155372"/>
            <a:ext cx="8177893" cy="3699998"/>
          </a:xfrm>
        </p:spPr>
        <p:txBody>
          <a:bodyPr>
            <a:noAutofit/>
          </a:bodyPr>
          <a:lstStyle/>
          <a:p>
            <a:r>
              <a:rPr lang="en-US" sz="3200" dirty="0">
                <a:solidFill>
                  <a:srgbClr val="FF9900"/>
                </a:solidFill>
              </a:rPr>
              <a:t>VIRTUE ETHICS</a:t>
            </a:r>
          </a:p>
          <a:p>
            <a:pPr>
              <a:buFont typeface="Wingdings" pitchFamily="2" charset="2"/>
              <a:buNone/>
            </a:pPr>
            <a:r>
              <a:rPr lang="en-US" sz="3200" dirty="0"/>
              <a:t>	Care/objectivity/honesty</a:t>
            </a:r>
          </a:p>
          <a:p>
            <a:r>
              <a:rPr lang="en-US" sz="3200" dirty="0">
                <a:solidFill>
                  <a:srgbClr val="FF9900"/>
                </a:solidFill>
              </a:rPr>
              <a:t>CONCEPTUAL ETHICS</a:t>
            </a:r>
          </a:p>
          <a:p>
            <a:pPr>
              <a:buFont typeface="Wingdings" pitchFamily="2" charset="2"/>
              <a:buNone/>
            </a:pPr>
            <a:r>
              <a:rPr lang="en-US" sz="3200" dirty="0"/>
              <a:t>	Social Justice/Environmental Sustainability/Health &amp; Safety</a:t>
            </a:r>
          </a:p>
          <a:p>
            <a:r>
              <a:rPr lang="en-US" sz="3200" dirty="0">
                <a:solidFill>
                  <a:srgbClr val="FF9900"/>
                </a:solidFill>
              </a:rPr>
              <a:t>MATERIAL ETHICS</a:t>
            </a:r>
          </a:p>
          <a:p>
            <a:pPr>
              <a:buFont typeface="Wingdings" pitchFamily="2" charset="2"/>
              <a:buNone/>
            </a:pPr>
            <a:r>
              <a:rPr lang="en-US" sz="3200" dirty="0"/>
              <a:t>	</a:t>
            </a:r>
            <a:r>
              <a:rPr lang="en-US" sz="3200" dirty="0" smtClean="0"/>
              <a:t>Engagement/Enlivenment/Resonance </a:t>
            </a:r>
            <a:endParaRPr lang="en-US" sz="3200" dirty="0"/>
          </a:p>
        </p:txBody>
      </p:sp>
    </p:spTree>
    <p:extLst>
      <p:ext uri="{BB962C8B-B14F-4D97-AF65-F5344CB8AC3E}">
        <p14:creationId xmlns:p14="http://schemas.microsoft.com/office/powerpoint/2010/main" val="41618630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p:cNvSpPr>
            <a:spLocks noGrp="1" noChangeArrowheads="1"/>
          </p:cNvSpPr>
          <p:nvPr>
            <p:ph type="title"/>
          </p:nvPr>
        </p:nvSpPr>
        <p:spPr>
          <a:xfrm>
            <a:off x="762000" y="496796"/>
            <a:ext cx="7886700" cy="886159"/>
          </a:xfrm>
        </p:spPr>
        <p:txBody>
          <a:bodyPr/>
          <a:lstStyle/>
          <a:p>
            <a:r>
              <a:rPr lang="en-US" b="1" i="1" dirty="0">
                <a:solidFill>
                  <a:srgbClr val="FF0066"/>
                </a:solidFill>
              </a:rPr>
              <a:t>MATERIAL ETHICS</a:t>
            </a:r>
          </a:p>
        </p:txBody>
      </p:sp>
      <p:sp>
        <p:nvSpPr>
          <p:cNvPr id="267269" name="AutoShape 5"/>
          <p:cNvSpPr>
            <a:spLocks noChangeArrowheads="1"/>
          </p:cNvSpPr>
          <p:nvPr/>
        </p:nvSpPr>
        <p:spPr bwMode="auto">
          <a:xfrm>
            <a:off x="1295400" y="2209800"/>
            <a:ext cx="6400800" cy="3352800"/>
          </a:xfrm>
          <a:prstGeom prst="flowChartExtract">
            <a:avLst/>
          </a:prstGeom>
          <a:solidFill>
            <a:schemeClr val="accent1"/>
          </a:solidFill>
          <a:ln w="57150" cap="sq">
            <a:solidFill>
              <a:schemeClr val="bg1"/>
            </a:solidFill>
            <a:miter lim="800000"/>
            <a:headEnd type="none" w="sm" len="sm"/>
            <a:tailEnd type="none" w="sm" len="sm"/>
          </a:ln>
          <a:effectLst/>
        </p:spPr>
        <p:txBody>
          <a:bodyPr wrap="none" anchor="ctr"/>
          <a:lstStyle/>
          <a:p>
            <a:endParaRPr lang="en-US"/>
          </a:p>
        </p:txBody>
      </p:sp>
      <p:sp>
        <p:nvSpPr>
          <p:cNvPr id="267270" name="WordArt 6"/>
          <p:cNvSpPr>
            <a:spLocks noChangeArrowheads="1" noChangeShapeType="1" noTextEdit="1"/>
          </p:cNvSpPr>
          <p:nvPr/>
        </p:nvSpPr>
        <p:spPr bwMode="auto">
          <a:xfrm>
            <a:off x="3505200" y="2057400"/>
            <a:ext cx="2219325" cy="571500"/>
          </a:xfrm>
          <a:prstGeom prst="rect">
            <a:avLst/>
          </a:prstGeom>
        </p:spPr>
        <p:txBody>
          <a:bodyPr spcFirstLastPara="1" wrap="none" fromWordArt="1">
            <a:prstTxWarp prst="textArchUp">
              <a:avLst>
                <a:gd name="adj" fmla="val 10800000"/>
              </a:avLst>
            </a:prstTxWarp>
          </a:bodyPr>
          <a:lstStyle/>
          <a:p>
            <a:pPr algn="ctr"/>
            <a:r>
              <a:rPr lang="en-US" sz="3200" kern="10" dirty="0">
                <a:ln w="9525" cap="sq">
                  <a:solidFill>
                    <a:srgbClr val="000000"/>
                  </a:solidFill>
                  <a:round/>
                  <a:headEnd type="none" w="sm" len="sm"/>
                  <a:tailEnd type="none" w="sm" len="sm"/>
                </a:ln>
                <a:solidFill>
                  <a:srgbClr val="000000"/>
                </a:solidFill>
                <a:latin typeface="Arial Black"/>
              </a:rPr>
              <a:t>PRODUCT</a:t>
            </a:r>
          </a:p>
        </p:txBody>
      </p:sp>
      <p:sp>
        <p:nvSpPr>
          <p:cNvPr id="267271" name="WordArt 7"/>
          <p:cNvSpPr>
            <a:spLocks noChangeArrowheads="1" noChangeShapeType="1" noTextEdit="1"/>
          </p:cNvSpPr>
          <p:nvPr/>
        </p:nvSpPr>
        <p:spPr bwMode="auto">
          <a:xfrm>
            <a:off x="228600" y="5410200"/>
            <a:ext cx="2028825" cy="742950"/>
          </a:xfrm>
          <a:prstGeom prst="rect">
            <a:avLst/>
          </a:prstGeom>
        </p:spPr>
        <p:txBody>
          <a:bodyPr wrap="none" fromWordArt="1">
            <a:prstTxWarp prst="textCanDown">
              <a:avLst>
                <a:gd name="adj" fmla="val 33333"/>
              </a:avLst>
            </a:prstTxWarp>
          </a:bodyPr>
          <a:lstStyle/>
          <a:p>
            <a:pPr algn="ctr"/>
            <a:r>
              <a:rPr lang="en-US" sz="2800" kern="10">
                <a:ln w="9525" cap="sq">
                  <a:solidFill>
                    <a:srgbClr val="000000"/>
                  </a:solidFill>
                  <a:round/>
                  <a:headEnd type="none" w="sm" len="sm"/>
                  <a:tailEnd type="none" w="sm" len="sm"/>
                </a:ln>
                <a:solidFill>
                  <a:srgbClr val="000000"/>
                </a:solidFill>
                <a:latin typeface="Arial Black"/>
              </a:rPr>
              <a:t>END-USER</a:t>
            </a:r>
          </a:p>
        </p:txBody>
      </p:sp>
      <p:sp>
        <p:nvSpPr>
          <p:cNvPr id="267272" name="WordArt 8"/>
          <p:cNvSpPr>
            <a:spLocks noChangeArrowheads="1" noChangeShapeType="1" noTextEdit="1"/>
          </p:cNvSpPr>
          <p:nvPr/>
        </p:nvSpPr>
        <p:spPr bwMode="auto">
          <a:xfrm>
            <a:off x="6934200" y="5486400"/>
            <a:ext cx="1676400" cy="611188"/>
          </a:xfrm>
          <a:prstGeom prst="rect">
            <a:avLst/>
          </a:prstGeom>
        </p:spPr>
        <p:txBody>
          <a:bodyPr wrap="none" fromWordArt="1">
            <a:prstTxWarp prst="textCanDown">
              <a:avLst>
                <a:gd name="adj" fmla="val 33333"/>
              </a:avLst>
            </a:prstTxWarp>
          </a:bodyPr>
          <a:lstStyle/>
          <a:p>
            <a:pPr algn="ctr"/>
            <a:r>
              <a:rPr lang="en-US" sz="3600" kern="10">
                <a:ln w="9525" cap="sq">
                  <a:solidFill>
                    <a:srgbClr val="000000"/>
                  </a:solidFill>
                  <a:round/>
                  <a:headEnd type="none" w="sm" len="sm"/>
                  <a:tailEnd type="none" w="sm" len="sm"/>
                </a:ln>
                <a:solidFill>
                  <a:srgbClr val="000000"/>
                </a:solidFill>
                <a:latin typeface="Arial Black"/>
              </a:rPr>
              <a:t>WORLD</a:t>
            </a:r>
          </a:p>
        </p:txBody>
      </p:sp>
      <p:sp>
        <p:nvSpPr>
          <p:cNvPr id="267273" name="WordArt 9"/>
          <p:cNvSpPr>
            <a:spLocks noChangeArrowheads="1" noChangeShapeType="1" noTextEdit="1"/>
          </p:cNvSpPr>
          <p:nvPr/>
        </p:nvSpPr>
        <p:spPr bwMode="auto">
          <a:xfrm>
            <a:off x="5257800" y="2971800"/>
            <a:ext cx="1943100" cy="1060450"/>
          </a:xfrm>
          <a:prstGeom prst="rect">
            <a:avLst/>
          </a:prstGeom>
        </p:spPr>
        <p:txBody>
          <a:bodyPr wrap="none" fromWordArt="1">
            <a:prstTxWarp prst="textDeflateBottom">
              <a:avLst>
                <a:gd name="adj" fmla="val 76472"/>
              </a:avLst>
            </a:prstTxWarp>
            <a:scene3d>
              <a:camera prst="legacyPerspectiveFront">
                <a:rot lat="19799999" lon="19439998" rev="0"/>
              </a:camera>
              <a:lightRig rig="legacyNormal2" dir="t"/>
            </a:scene3d>
            <a:sp3d extrusionH="354000" prstMaterial="legacyMatte">
              <a:extrusionClr>
                <a:srgbClr val="939676"/>
              </a:extrusionClr>
            </a:sp3d>
          </a:bodyPr>
          <a:lstStyle/>
          <a:p>
            <a:pPr algn="ctr"/>
            <a:r>
              <a:rPr lang="en-US" sz="3600" kern="10">
                <a:ln w="9525" cap="sq">
                  <a:round/>
                  <a:headEnd type="none" w="sm" len="sm"/>
                  <a:tailEnd type="none" w="sm" len="sm"/>
                </a:ln>
                <a:gradFill rotWithShape="0">
                  <a:gsLst>
                    <a:gs pos="0">
                      <a:srgbClr val="707070"/>
                    </a:gs>
                    <a:gs pos="50000">
                      <a:srgbClr val="FFFFFF"/>
                    </a:gs>
                    <a:gs pos="100000">
                      <a:srgbClr val="707070"/>
                    </a:gs>
                  </a:gsLst>
                  <a:lin ang="2700000" scaled="1"/>
                </a:gradFill>
                <a:latin typeface="Impact"/>
              </a:rPr>
              <a:t>RESONANCE</a:t>
            </a:r>
          </a:p>
        </p:txBody>
      </p:sp>
      <p:sp>
        <p:nvSpPr>
          <p:cNvPr id="267274" name="WordArt 10" descr="Paper bag"/>
          <p:cNvSpPr>
            <a:spLocks noChangeArrowheads="1" noChangeShapeType="1" noTextEdit="1"/>
          </p:cNvSpPr>
          <p:nvPr/>
        </p:nvSpPr>
        <p:spPr bwMode="auto">
          <a:xfrm>
            <a:off x="762000" y="3276600"/>
            <a:ext cx="3638550" cy="992188"/>
          </a:xfrm>
          <a:prstGeom prst="rect">
            <a:avLst/>
          </a:prstGeom>
        </p:spPr>
        <p:txBody>
          <a:bodyPr wrap="none" fromWordArt="1">
            <a:prstTxWarp prst="textCascadeUp">
              <a:avLst>
                <a:gd name="adj" fmla="val 44444"/>
              </a:avLst>
            </a:prstTxWarp>
            <a:scene3d>
              <a:camera prst="legacyPerspectiveTopLeft">
                <a:rot lat="0" lon="20519999" rev="0"/>
              </a:camera>
              <a:lightRig rig="legacyHarsh3" dir="r"/>
            </a:scene3d>
            <a:sp3d extrusionH="430200" prstMaterial="legacyMatte">
              <a:extrusionClr>
                <a:srgbClr val="006600"/>
              </a:extrusionClr>
            </a:sp3d>
          </a:bodyPr>
          <a:lstStyle/>
          <a:p>
            <a:pPr algn="ctr"/>
            <a:r>
              <a:rPr lang="en-US" sz="3600" kern="10">
                <a:ln w="9525" cap="sq">
                  <a:round/>
                  <a:headEnd type="none" w="sm" len="sm"/>
                  <a:tailEnd type="none" w="sm" len="sm"/>
                </a:ln>
                <a:blipFill dpi="0" rotWithShape="0">
                  <a:blip r:embed="rId2"/>
                  <a:srcRect/>
                  <a:tile tx="0" ty="0" sx="100000" sy="100000" flip="none" algn="tl"/>
                </a:blipFill>
                <a:latin typeface="Arial Black"/>
              </a:rPr>
              <a:t>ENGAGEMENT</a:t>
            </a:r>
          </a:p>
        </p:txBody>
      </p:sp>
      <p:sp>
        <p:nvSpPr>
          <p:cNvPr id="267275" name="WordArt 11"/>
          <p:cNvSpPr>
            <a:spLocks noChangeArrowheads="1" noChangeShapeType="1" noTextEdit="1"/>
          </p:cNvSpPr>
          <p:nvPr/>
        </p:nvSpPr>
        <p:spPr bwMode="auto">
          <a:xfrm>
            <a:off x="2667000" y="5181600"/>
            <a:ext cx="3743325" cy="647700"/>
          </a:xfrm>
          <a:prstGeom prst="rect">
            <a:avLst/>
          </a:prstGeom>
        </p:spPr>
        <p:txBody>
          <a:bodyPr wrap="none" fromWordArt="1">
            <a:prstTxWarp prst="textPlain">
              <a:avLst>
                <a:gd name="adj" fmla="val 50000"/>
              </a:avLst>
            </a:prstTxWarp>
          </a:bodyPr>
          <a:lstStyle/>
          <a:p>
            <a:pPr algn="ctr"/>
            <a:r>
              <a:rPr lang="en-US" sz="3600" kern="10">
                <a:ln w="12700" cap="sq">
                  <a:solidFill>
                    <a:srgbClr val="3333CC"/>
                  </a:solidFill>
                  <a:round/>
                  <a:headEnd type="none" w="sm" len="sm"/>
                  <a:tailEnd type="none" w="sm" len="sm"/>
                </a:ln>
                <a:solidFill>
                  <a:srgbClr val="B2B2B2">
                    <a:alpha val="50000"/>
                  </a:srgbClr>
                </a:solidFill>
                <a:effectLst>
                  <a:outerShdw dist="45791" dir="2021404" algn="ctr" rotWithShape="0">
                    <a:srgbClr val="9999FF"/>
                  </a:outerShdw>
                </a:effectLst>
                <a:latin typeface="Arial Black"/>
              </a:rPr>
              <a:t>ENLIVENMENT</a:t>
            </a:r>
          </a:p>
        </p:txBody>
      </p:sp>
    </p:spTree>
    <p:extLst>
      <p:ext uri="{BB962C8B-B14F-4D97-AF65-F5344CB8AC3E}">
        <p14:creationId xmlns:p14="http://schemas.microsoft.com/office/powerpoint/2010/main" val="247780462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flipH="1">
            <a:off x="533400" y="3276600"/>
            <a:ext cx="7696200" cy="228600"/>
          </a:xfrm>
          <a:noFill/>
        </p:spPr>
        <p:txBody>
          <a:bodyPr>
            <a:normAutofit fontScale="90000"/>
          </a:bodyPr>
          <a:lstStyle/>
          <a:p>
            <a:pPr algn="l"/>
            <a:r>
              <a:rPr lang="en-US" dirty="0"/>
              <a:t>	</a:t>
            </a:r>
            <a:r>
              <a:rPr lang="en-US" sz="4000" dirty="0"/>
              <a:t>Within the </a:t>
            </a:r>
            <a:r>
              <a:rPr lang="en-US" sz="4000" dirty="0">
                <a:solidFill>
                  <a:srgbClr val="FF0066"/>
                </a:solidFill>
              </a:rPr>
              <a:t>Conversation of 	the Lifeworld</a:t>
            </a:r>
            <a:r>
              <a:rPr lang="en-US" sz="4000" dirty="0"/>
              <a:t> the values of 	</a:t>
            </a:r>
            <a:r>
              <a:rPr lang="en-US" sz="4000" dirty="0">
                <a:solidFill>
                  <a:srgbClr val="FF0066"/>
                </a:solidFill>
              </a:rPr>
              <a:t>resonance / engagement / 	enlivenment</a:t>
            </a:r>
            <a:r>
              <a:rPr lang="en-US" sz="4000" dirty="0"/>
              <a:t> are 	discussed. For example, 	“can such and such a </a:t>
            </a:r>
            <a:r>
              <a:rPr lang="en-US" sz="4000" dirty="0" smtClean="0"/>
              <a:t>product </a:t>
            </a:r>
            <a:r>
              <a:rPr lang="en-US" sz="4000" dirty="0"/>
              <a:t>be engaging to	the 	end-user”? “If so, how so”? 	“If not, why not”?</a:t>
            </a:r>
          </a:p>
        </p:txBody>
      </p:sp>
    </p:spTree>
    <p:extLst>
      <p:ext uri="{BB962C8B-B14F-4D97-AF65-F5344CB8AC3E}">
        <p14:creationId xmlns:p14="http://schemas.microsoft.com/office/powerpoint/2010/main" val="2322938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4" y="377053"/>
            <a:ext cx="7886700" cy="886159"/>
          </a:xfrm>
        </p:spPr>
        <p:txBody>
          <a:bodyPr>
            <a:normAutofit/>
          </a:bodyPr>
          <a:lstStyle/>
          <a:p>
            <a:r>
              <a:rPr lang="en-US" dirty="0" smtClean="0"/>
              <a:t>Blank Page Quandary</a:t>
            </a:r>
            <a:endParaRPr lang="en-US" dirty="0"/>
          </a:p>
        </p:txBody>
      </p:sp>
      <p:sp>
        <p:nvSpPr>
          <p:cNvPr id="3" name="Content Placeholder 2"/>
          <p:cNvSpPr>
            <a:spLocks noGrp="1"/>
          </p:cNvSpPr>
          <p:nvPr>
            <p:ph idx="1"/>
          </p:nvPr>
        </p:nvSpPr>
        <p:spPr>
          <a:xfrm>
            <a:off x="587829" y="1894115"/>
            <a:ext cx="8243207" cy="2514600"/>
          </a:xfrm>
        </p:spPr>
        <p:txBody>
          <a:bodyPr>
            <a:normAutofit/>
          </a:bodyPr>
          <a:lstStyle/>
          <a:p>
            <a:pPr marL="342900" indent="-342900">
              <a:buFont typeface="Arial" panose="020B0604020202020204" pitchFamily="34" charset="0"/>
              <a:buChar char="•"/>
            </a:pPr>
            <a:r>
              <a:rPr lang="en-US" sz="2800" dirty="0" smtClean="0"/>
              <a:t>The world is doing just fine without my paper right now, why should I create it?</a:t>
            </a:r>
          </a:p>
          <a:p>
            <a:pPr marL="342900" indent="-342900">
              <a:buFont typeface="Arial" panose="020B0604020202020204" pitchFamily="34" charset="0"/>
              <a:buChar char="•"/>
            </a:pPr>
            <a:r>
              <a:rPr lang="en-US" sz="2800" dirty="0" smtClean="0"/>
              <a:t>How do I get started?</a:t>
            </a:r>
          </a:p>
          <a:p>
            <a:pPr marL="342900" indent="-342900">
              <a:buFont typeface="Arial" panose="020B0604020202020204" pitchFamily="34" charset="0"/>
              <a:buChar char="•"/>
            </a:pPr>
            <a:r>
              <a:rPr lang="en-US" sz="2800" dirty="0" smtClean="0"/>
              <a:t>How do I finish? When do I stop?</a:t>
            </a:r>
          </a:p>
          <a:p>
            <a:pPr marL="342900" indent="-342900">
              <a:buFont typeface="Arial" panose="020B0604020202020204" pitchFamily="34" charset="0"/>
              <a:buChar char="•"/>
            </a:pPr>
            <a:r>
              <a:rPr lang="en-US" sz="2800" dirty="0" smtClean="0"/>
              <a:t>How do I measure the Quality?</a:t>
            </a:r>
          </a:p>
          <a:p>
            <a:endParaRPr lang="en-US" dirty="0" smtClean="0"/>
          </a:p>
          <a:p>
            <a:pPr marL="342900" indent="-342900">
              <a:buFont typeface="Arial" panose="020B0604020202020204" pitchFamily="34" charset="0"/>
              <a:buChar char="•"/>
            </a:pPr>
            <a:endParaRPr lang="en-US" dirty="0"/>
          </a:p>
        </p:txBody>
      </p:sp>
      <p:sp>
        <p:nvSpPr>
          <p:cNvPr id="4" name="TextBox 3"/>
          <p:cNvSpPr txBox="1"/>
          <p:nvPr/>
        </p:nvSpPr>
        <p:spPr>
          <a:xfrm>
            <a:off x="587829" y="5148943"/>
            <a:ext cx="7946571" cy="1569660"/>
          </a:xfrm>
          <a:prstGeom prst="rect">
            <a:avLst/>
          </a:prstGeom>
          <a:noFill/>
          <a:ln>
            <a:solidFill>
              <a:schemeClr val="bg1"/>
            </a:solidFill>
          </a:ln>
        </p:spPr>
        <p:txBody>
          <a:bodyPr wrap="square" rtlCol="0">
            <a:spAutoFit/>
          </a:bodyPr>
          <a:lstStyle/>
          <a:p>
            <a:pPr algn="ctr"/>
            <a:r>
              <a:rPr lang="en-US" sz="3200" dirty="0" smtClean="0">
                <a:solidFill>
                  <a:schemeClr val="bg1"/>
                </a:solidFill>
              </a:rPr>
              <a:t>There is no single way to create a written project, but a framework provides guidance and direction </a:t>
            </a:r>
            <a:endParaRPr lang="en-US" sz="3200" dirty="0">
              <a:solidFill>
                <a:schemeClr val="bg1"/>
              </a:solidFill>
            </a:endParaRPr>
          </a:p>
        </p:txBody>
      </p:sp>
    </p:spTree>
    <p:extLst>
      <p:ext uri="{BB962C8B-B14F-4D97-AF65-F5344CB8AC3E}">
        <p14:creationId xmlns:p14="http://schemas.microsoft.com/office/powerpoint/2010/main" val="314132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normAutofit fontScale="90000"/>
          </a:bodyPr>
          <a:lstStyle/>
          <a:p>
            <a:r>
              <a:rPr lang="en-US" sz="4000"/>
              <a:t/>
            </a:r>
            <a:br>
              <a:rPr lang="en-US" sz="4000"/>
            </a:br>
            <a:r>
              <a:rPr lang="en-US" sz="4000" b="1" i="1">
                <a:solidFill>
                  <a:srgbClr val="FFFF66"/>
                </a:solidFill>
              </a:rPr>
              <a:t>THREE LEVELS OF ADJUDICATION</a:t>
            </a:r>
          </a:p>
        </p:txBody>
      </p:sp>
      <p:sp>
        <p:nvSpPr>
          <p:cNvPr id="268291" name="Rectangle 3"/>
          <p:cNvSpPr>
            <a:spLocks noGrp="1" noChangeArrowheads="1"/>
          </p:cNvSpPr>
          <p:nvPr>
            <p:ph type="body" idx="1"/>
          </p:nvPr>
        </p:nvSpPr>
        <p:spPr>
          <a:xfrm>
            <a:off x="457200" y="2405744"/>
            <a:ext cx="8058150" cy="3449626"/>
          </a:xfrm>
        </p:spPr>
        <p:txBody>
          <a:bodyPr>
            <a:normAutofit/>
          </a:bodyPr>
          <a:lstStyle/>
          <a:p>
            <a:endParaRPr lang="en-US" dirty="0"/>
          </a:p>
          <a:p>
            <a:r>
              <a:rPr lang="en-US" sz="3200" dirty="0">
                <a:solidFill>
                  <a:srgbClr val="FFFF00"/>
                </a:solidFill>
              </a:rPr>
              <a:t>VIRTUE ETHICS – corporate level</a:t>
            </a:r>
          </a:p>
          <a:p>
            <a:endParaRPr lang="en-US" sz="3200" dirty="0">
              <a:solidFill>
                <a:srgbClr val="FFFF00"/>
              </a:solidFill>
            </a:endParaRPr>
          </a:p>
          <a:p>
            <a:r>
              <a:rPr lang="en-US" sz="3200" dirty="0">
                <a:solidFill>
                  <a:srgbClr val="FFFF00"/>
                </a:solidFill>
              </a:rPr>
              <a:t>CONCEPTUAL ETHICS – professional level</a:t>
            </a:r>
          </a:p>
          <a:p>
            <a:endParaRPr lang="en-US" sz="3200" dirty="0">
              <a:solidFill>
                <a:srgbClr val="FFFF00"/>
              </a:solidFill>
            </a:endParaRPr>
          </a:p>
          <a:p>
            <a:r>
              <a:rPr lang="en-US" sz="3200" dirty="0">
                <a:solidFill>
                  <a:srgbClr val="FFFF00"/>
                </a:solidFill>
              </a:rPr>
              <a:t>MATERIAL ETHICS – social level</a:t>
            </a:r>
          </a:p>
        </p:txBody>
      </p:sp>
    </p:spTree>
    <p:extLst>
      <p:ext uri="{BB962C8B-B14F-4D97-AF65-F5344CB8AC3E}">
        <p14:creationId xmlns:p14="http://schemas.microsoft.com/office/powerpoint/2010/main" val="3371880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b="1" i="1"/>
              <a:t>THE ETHICS ENGINE</a:t>
            </a:r>
          </a:p>
        </p:txBody>
      </p:sp>
      <p:pic>
        <p:nvPicPr>
          <p:cNvPr id="269320" name="Picture 8" descr="SMR103"/>
          <p:cNvPicPr>
            <a:picLocks noChangeAspect="1" noChangeArrowheads="1"/>
          </p:cNvPicPr>
          <p:nvPr/>
        </p:nvPicPr>
        <p:blipFill>
          <a:blip r:embed="rId2" cstate="print"/>
          <a:srcRect/>
          <a:stretch>
            <a:fillRect/>
          </a:stretch>
        </p:blipFill>
        <p:spPr bwMode="auto">
          <a:xfrm>
            <a:off x="1066800" y="2514600"/>
            <a:ext cx="7162800" cy="3429000"/>
          </a:xfrm>
          <a:prstGeom prst="rect">
            <a:avLst/>
          </a:prstGeom>
          <a:noFill/>
        </p:spPr>
      </p:pic>
    </p:spTree>
    <p:extLst>
      <p:ext uri="{BB962C8B-B14F-4D97-AF65-F5344CB8AC3E}">
        <p14:creationId xmlns:p14="http://schemas.microsoft.com/office/powerpoint/2010/main" val="9662949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normAutofit fontScale="90000"/>
          </a:bodyPr>
          <a:lstStyle/>
          <a:p>
            <a:r>
              <a:rPr lang="en-US" sz="4000" dirty="0"/>
              <a:t/>
            </a:r>
            <a:br>
              <a:rPr lang="en-US" sz="4000" dirty="0"/>
            </a:br>
            <a:r>
              <a:rPr lang="en-US" sz="4000" b="1" i="1" dirty="0"/>
              <a:t>Over-all Ethical Assessment of the Engineering </a:t>
            </a:r>
            <a:r>
              <a:rPr lang="en-US" sz="4000" b="1" i="1" dirty="0" smtClean="0"/>
              <a:t>Project</a:t>
            </a:r>
            <a:br>
              <a:rPr lang="en-US" sz="4000" b="1" i="1" dirty="0" smtClean="0"/>
            </a:br>
            <a:endParaRPr lang="en-US" sz="4000" b="1" i="1" dirty="0"/>
          </a:p>
        </p:txBody>
      </p:sp>
      <p:sp>
        <p:nvSpPr>
          <p:cNvPr id="270339" name="Rectangle 3"/>
          <p:cNvSpPr>
            <a:spLocks noGrp="1" noChangeArrowheads="1"/>
          </p:cNvSpPr>
          <p:nvPr>
            <p:ph type="body" idx="1"/>
          </p:nvPr>
        </p:nvSpPr>
        <p:spPr>
          <a:xfrm>
            <a:off x="250257" y="2223206"/>
            <a:ext cx="8624236" cy="2793963"/>
          </a:xfrm>
        </p:spPr>
        <p:txBody>
          <a:bodyPr>
            <a:normAutofit fontScale="85000" lnSpcReduction="20000"/>
          </a:bodyPr>
          <a:lstStyle/>
          <a:p>
            <a:endParaRPr lang="en-US" sz="2800" dirty="0"/>
          </a:p>
          <a:p>
            <a:r>
              <a:rPr lang="en-US" sz="2800" dirty="0">
                <a:solidFill>
                  <a:srgbClr val="FF0000"/>
                </a:solidFill>
              </a:rPr>
              <a:t>Integrates all three kinds of ethics.</a:t>
            </a:r>
          </a:p>
          <a:p>
            <a:r>
              <a:rPr lang="en-US" sz="2800" dirty="0">
                <a:solidFill>
                  <a:srgbClr val="FF0000"/>
                </a:solidFill>
              </a:rPr>
              <a:t>Can use as point of departure the over-all value function: </a:t>
            </a:r>
          </a:p>
          <a:p>
            <a:pPr>
              <a:buFont typeface="Wingdings" pitchFamily="2" charset="2"/>
              <a:buNone/>
            </a:pPr>
            <a:r>
              <a:rPr lang="en-US" dirty="0">
                <a:solidFill>
                  <a:srgbClr val="FF0000"/>
                </a:solidFill>
              </a:rPr>
              <a:t>	</a:t>
            </a:r>
            <a:endParaRPr lang="en-US" dirty="0" smtClean="0">
              <a:solidFill>
                <a:srgbClr val="FF0000"/>
              </a:solidFill>
            </a:endParaRPr>
          </a:p>
          <a:p>
            <a:pPr>
              <a:buFont typeface="Wingdings" pitchFamily="2" charset="2"/>
              <a:buNone/>
            </a:pPr>
            <a:r>
              <a:rPr lang="en-US" sz="3500" dirty="0">
                <a:solidFill>
                  <a:srgbClr val="FF0000"/>
                </a:solidFill>
                <a:effectLst/>
              </a:rPr>
              <a:t> </a:t>
            </a:r>
            <a:r>
              <a:rPr lang="en-US" sz="3500" dirty="0" smtClean="0">
                <a:solidFill>
                  <a:srgbClr val="FF0000"/>
                </a:solidFill>
                <a:effectLst/>
              </a:rPr>
              <a:t>             </a:t>
            </a:r>
            <a:r>
              <a:rPr lang="en-US" sz="3500" dirty="0" smtClean="0">
                <a:solidFill>
                  <a:srgbClr val="000000"/>
                </a:solidFill>
                <a:effectLst/>
              </a:rPr>
              <a:t>J </a:t>
            </a:r>
            <a:r>
              <a:rPr lang="en-US" sz="3500" dirty="0">
                <a:solidFill>
                  <a:srgbClr val="000000"/>
                </a:solidFill>
                <a:effectLst/>
              </a:rPr>
              <a:t>= </a:t>
            </a:r>
            <a:r>
              <a:rPr lang="el-GR" sz="3500" dirty="0">
                <a:solidFill>
                  <a:srgbClr val="000000"/>
                </a:solidFill>
                <a:effectLst/>
                <a:latin typeface="Times New Roman" pitchFamily="18" charset="0"/>
                <a:cs typeface="Times New Roman" pitchFamily="18" charset="0"/>
              </a:rPr>
              <a:t>α</a:t>
            </a:r>
            <a:r>
              <a:rPr lang="en-US" sz="3500" dirty="0">
                <a:solidFill>
                  <a:srgbClr val="000000"/>
                </a:solidFill>
                <a:effectLst/>
                <a:latin typeface="Times New Roman" pitchFamily="18" charset="0"/>
                <a:cs typeface="Times New Roman" pitchFamily="18" charset="0"/>
              </a:rPr>
              <a:t> </a:t>
            </a:r>
            <a:r>
              <a:rPr lang="en-US" sz="3500" dirty="0" err="1">
                <a:solidFill>
                  <a:srgbClr val="000000"/>
                </a:solidFill>
                <a:effectLst/>
                <a:latin typeface="Times New Roman" pitchFamily="18" charset="0"/>
                <a:cs typeface="Times New Roman" pitchFamily="18" charset="0"/>
              </a:rPr>
              <a:t>J</a:t>
            </a:r>
            <a:r>
              <a:rPr lang="en-US" sz="3500" baseline="-25000" dirty="0" err="1">
                <a:solidFill>
                  <a:srgbClr val="000000"/>
                </a:solidFill>
                <a:effectLst/>
                <a:latin typeface="Times New Roman" pitchFamily="18" charset="0"/>
                <a:cs typeface="Times New Roman" pitchFamily="18" charset="0"/>
              </a:rPr>
              <a:t>v</a:t>
            </a:r>
            <a:r>
              <a:rPr lang="en-US" sz="3500" baseline="-25000" dirty="0">
                <a:solidFill>
                  <a:srgbClr val="000000"/>
                </a:solidFill>
                <a:effectLst/>
                <a:latin typeface="Times New Roman" pitchFamily="18" charset="0"/>
                <a:cs typeface="Times New Roman" pitchFamily="18" charset="0"/>
              </a:rPr>
              <a:t> </a:t>
            </a:r>
            <a:r>
              <a:rPr lang="en-US" sz="3500" dirty="0">
                <a:solidFill>
                  <a:srgbClr val="000000"/>
                </a:solidFill>
                <a:effectLst/>
                <a:latin typeface="Times New Roman" pitchFamily="18" charset="0"/>
                <a:cs typeface="Times New Roman" pitchFamily="18" charset="0"/>
              </a:rPr>
              <a:t> +  </a:t>
            </a:r>
            <a:r>
              <a:rPr lang="el-GR" sz="3500" dirty="0">
                <a:solidFill>
                  <a:srgbClr val="000000"/>
                </a:solidFill>
                <a:effectLst/>
                <a:latin typeface="Times New Roman" pitchFamily="18" charset="0"/>
                <a:cs typeface="Times New Roman" pitchFamily="18" charset="0"/>
              </a:rPr>
              <a:t>β</a:t>
            </a:r>
            <a:r>
              <a:rPr lang="en-US" sz="3500" dirty="0">
                <a:solidFill>
                  <a:srgbClr val="000000"/>
                </a:solidFill>
                <a:effectLst/>
                <a:latin typeface="Times New Roman" pitchFamily="18" charset="0"/>
                <a:cs typeface="Times New Roman" pitchFamily="18" charset="0"/>
              </a:rPr>
              <a:t> </a:t>
            </a:r>
            <a:r>
              <a:rPr lang="en-US" sz="3500" dirty="0" err="1">
                <a:solidFill>
                  <a:srgbClr val="000000"/>
                </a:solidFill>
                <a:effectLst/>
                <a:latin typeface="Times New Roman" pitchFamily="18" charset="0"/>
                <a:cs typeface="Times New Roman" pitchFamily="18" charset="0"/>
              </a:rPr>
              <a:t>J</a:t>
            </a:r>
            <a:r>
              <a:rPr lang="en-US" sz="3500" baseline="-25000" dirty="0" err="1">
                <a:solidFill>
                  <a:srgbClr val="000000"/>
                </a:solidFill>
                <a:effectLst/>
                <a:latin typeface="Times New Roman" pitchFamily="18" charset="0"/>
                <a:cs typeface="Times New Roman" pitchFamily="18" charset="0"/>
              </a:rPr>
              <a:t>c</a:t>
            </a:r>
            <a:r>
              <a:rPr lang="en-US" sz="3500" baseline="-25000" dirty="0">
                <a:solidFill>
                  <a:srgbClr val="000000"/>
                </a:solidFill>
                <a:effectLst/>
                <a:latin typeface="Times New Roman" pitchFamily="18" charset="0"/>
                <a:cs typeface="Times New Roman" pitchFamily="18" charset="0"/>
              </a:rPr>
              <a:t>  </a:t>
            </a:r>
            <a:r>
              <a:rPr lang="en-US" sz="3500" dirty="0">
                <a:solidFill>
                  <a:srgbClr val="000000"/>
                </a:solidFill>
                <a:effectLst/>
                <a:latin typeface="Times New Roman" pitchFamily="18" charset="0"/>
                <a:cs typeface="Times New Roman" pitchFamily="18" charset="0"/>
              </a:rPr>
              <a:t>+  </a:t>
            </a:r>
            <a:r>
              <a:rPr lang="el-GR" sz="3500" dirty="0">
                <a:solidFill>
                  <a:srgbClr val="000000"/>
                </a:solidFill>
                <a:effectLst/>
                <a:latin typeface="Times New Roman" pitchFamily="18" charset="0"/>
                <a:cs typeface="Times New Roman" pitchFamily="18" charset="0"/>
              </a:rPr>
              <a:t>γ</a:t>
            </a:r>
            <a:r>
              <a:rPr lang="en-US" sz="3500" dirty="0">
                <a:solidFill>
                  <a:srgbClr val="000000"/>
                </a:solidFill>
                <a:effectLst/>
                <a:latin typeface="Times New Roman" pitchFamily="18" charset="0"/>
                <a:cs typeface="Times New Roman" pitchFamily="18" charset="0"/>
              </a:rPr>
              <a:t> </a:t>
            </a:r>
            <a:r>
              <a:rPr lang="en-US" sz="3500" dirty="0" err="1">
                <a:solidFill>
                  <a:srgbClr val="000000"/>
                </a:solidFill>
                <a:effectLst/>
                <a:latin typeface="Times New Roman" pitchFamily="18" charset="0"/>
                <a:cs typeface="Times New Roman" pitchFamily="18" charset="0"/>
              </a:rPr>
              <a:t>J</a:t>
            </a:r>
            <a:r>
              <a:rPr lang="en-US" sz="3500" baseline="-25000" dirty="0" err="1">
                <a:solidFill>
                  <a:srgbClr val="000000"/>
                </a:solidFill>
                <a:effectLst/>
                <a:latin typeface="Times New Roman" pitchFamily="18" charset="0"/>
                <a:cs typeface="Times New Roman" pitchFamily="18" charset="0"/>
              </a:rPr>
              <a:t>m</a:t>
            </a:r>
            <a:endParaRPr lang="en-US" sz="3500" baseline="-25000" dirty="0">
              <a:solidFill>
                <a:srgbClr val="000000"/>
              </a:solidFill>
              <a:effectLst/>
              <a:latin typeface="Times New Roman" pitchFamily="18" charset="0"/>
              <a:cs typeface="Times New Roman" pitchFamily="18" charset="0"/>
            </a:endParaRPr>
          </a:p>
          <a:p>
            <a:pPr>
              <a:buFont typeface="Wingdings" pitchFamily="2" charset="2"/>
              <a:buNone/>
            </a:pPr>
            <a:r>
              <a:rPr lang="en-US" sz="3500" baseline="-25000" dirty="0">
                <a:solidFill>
                  <a:srgbClr val="000000"/>
                </a:solidFill>
                <a:effectLst/>
                <a:latin typeface="Times New Roman" pitchFamily="18" charset="0"/>
                <a:cs typeface="Times New Roman" pitchFamily="18" charset="0"/>
              </a:rPr>
              <a:t>	</a:t>
            </a:r>
            <a:r>
              <a:rPr lang="en-US" sz="3500" dirty="0" smtClean="0">
                <a:solidFill>
                  <a:srgbClr val="000000"/>
                </a:solidFill>
                <a:effectLst/>
                <a:latin typeface="Times New Roman" pitchFamily="18" charset="0"/>
                <a:cs typeface="Times New Roman" pitchFamily="18" charset="0"/>
              </a:rPr>
              <a:t>where   </a:t>
            </a:r>
            <a:r>
              <a:rPr lang="el-GR" sz="3500" dirty="0" smtClean="0">
                <a:solidFill>
                  <a:srgbClr val="000000"/>
                </a:solidFill>
                <a:effectLst/>
                <a:latin typeface="Times New Roman" pitchFamily="18" charset="0"/>
                <a:cs typeface="Times New Roman" pitchFamily="18" charset="0"/>
              </a:rPr>
              <a:t>α</a:t>
            </a:r>
            <a:r>
              <a:rPr lang="en-US" sz="3500" dirty="0" smtClean="0">
                <a:solidFill>
                  <a:srgbClr val="000000"/>
                </a:solidFill>
                <a:effectLst/>
                <a:latin typeface="Times New Roman" pitchFamily="18" charset="0"/>
                <a:cs typeface="Times New Roman" pitchFamily="18" charset="0"/>
              </a:rPr>
              <a:t> </a:t>
            </a:r>
            <a:r>
              <a:rPr lang="el-GR" sz="3500" dirty="0" smtClean="0">
                <a:solidFill>
                  <a:srgbClr val="000000"/>
                </a:solidFill>
                <a:effectLst/>
                <a:latin typeface="Times New Roman" pitchFamily="18" charset="0"/>
                <a:cs typeface="Times New Roman" pitchFamily="18" charset="0"/>
              </a:rPr>
              <a:t> </a:t>
            </a:r>
            <a:r>
              <a:rPr lang="en-US" sz="3500" dirty="0">
                <a:solidFill>
                  <a:srgbClr val="000000"/>
                </a:solidFill>
                <a:effectLst/>
                <a:latin typeface="Times New Roman" pitchFamily="18" charset="0"/>
                <a:cs typeface="Times New Roman" pitchFamily="18" charset="0"/>
              </a:rPr>
              <a:t>+  </a:t>
            </a:r>
            <a:r>
              <a:rPr lang="el-GR" sz="3500" dirty="0">
                <a:solidFill>
                  <a:srgbClr val="000000"/>
                </a:solidFill>
                <a:effectLst/>
                <a:latin typeface="Times New Roman" pitchFamily="18" charset="0"/>
                <a:cs typeface="Times New Roman" pitchFamily="18" charset="0"/>
              </a:rPr>
              <a:t>β</a:t>
            </a:r>
            <a:r>
              <a:rPr lang="en-US" sz="3500" dirty="0">
                <a:solidFill>
                  <a:srgbClr val="000000"/>
                </a:solidFill>
                <a:effectLst/>
                <a:latin typeface="Times New Roman" pitchFamily="18" charset="0"/>
                <a:cs typeface="Times New Roman" pitchFamily="18" charset="0"/>
              </a:rPr>
              <a:t>  +  </a:t>
            </a:r>
            <a:r>
              <a:rPr lang="el-GR" sz="3500" dirty="0">
                <a:solidFill>
                  <a:srgbClr val="000000"/>
                </a:solidFill>
                <a:effectLst/>
                <a:latin typeface="Times New Roman" pitchFamily="18" charset="0"/>
                <a:cs typeface="Times New Roman" pitchFamily="18" charset="0"/>
              </a:rPr>
              <a:t>γ</a:t>
            </a:r>
            <a:r>
              <a:rPr lang="en-US" sz="3500" dirty="0">
                <a:solidFill>
                  <a:srgbClr val="000000"/>
                </a:solidFill>
                <a:effectLst/>
                <a:latin typeface="Times New Roman" pitchFamily="18" charset="0"/>
                <a:cs typeface="Times New Roman" pitchFamily="18" charset="0"/>
              </a:rPr>
              <a:t>  =  1</a:t>
            </a:r>
          </a:p>
          <a:p>
            <a:pPr>
              <a:buFont typeface="Wingdings" pitchFamily="2" charset="2"/>
              <a:buNone/>
            </a:pPr>
            <a:r>
              <a:rPr lang="en-US" sz="3500" dirty="0">
                <a:solidFill>
                  <a:srgbClr val="000000"/>
                </a:solidFill>
                <a:effectLst/>
                <a:latin typeface="Times New Roman" pitchFamily="18" charset="0"/>
                <a:cs typeface="Times New Roman" pitchFamily="18" charset="0"/>
              </a:rPr>
              <a:t>	and we assume all J’s range from -3 to +3.</a:t>
            </a:r>
            <a:endParaRPr lang="el-GR" sz="3500" dirty="0">
              <a:solidFill>
                <a:srgbClr val="000000"/>
              </a:solidFill>
              <a:effectLst/>
              <a:latin typeface="Times New Roman" pitchFamily="18" charset="0"/>
              <a:cs typeface="Times New Roman" pitchFamily="18" charset="0"/>
            </a:endParaRPr>
          </a:p>
          <a:p>
            <a:endParaRPr lang="en-US" dirty="0">
              <a:solidFill>
                <a:srgbClr val="000000"/>
              </a:solidFill>
              <a:effectLst/>
            </a:endParaRPr>
          </a:p>
        </p:txBody>
      </p:sp>
    </p:spTree>
    <p:extLst>
      <p:ext uri="{BB962C8B-B14F-4D97-AF65-F5344CB8AC3E}">
        <p14:creationId xmlns:p14="http://schemas.microsoft.com/office/powerpoint/2010/main" val="29665114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a:xfrm>
            <a:off x="457200" y="152400"/>
            <a:ext cx="8229600" cy="685800"/>
          </a:xfrm>
        </p:spPr>
        <p:txBody>
          <a:bodyPr/>
          <a:lstStyle/>
          <a:p>
            <a:r>
              <a:rPr lang="en-US" sz="2400" b="1" i="1" dirty="0"/>
              <a:t>EXAMPLE: </a:t>
            </a:r>
            <a:r>
              <a:rPr lang="en-US" sz="2400" b="1" i="1" dirty="0" smtClean="0"/>
              <a:t>   RFID </a:t>
            </a:r>
            <a:r>
              <a:rPr lang="en-US" sz="2400" b="1" i="1" dirty="0"/>
              <a:t>Design</a:t>
            </a:r>
          </a:p>
        </p:txBody>
      </p:sp>
      <p:sp>
        <p:nvSpPr>
          <p:cNvPr id="277507" name="Rectangle 3"/>
          <p:cNvSpPr>
            <a:spLocks noGrp="1" noChangeArrowheads="1"/>
          </p:cNvSpPr>
          <p:nvPr>
            <p:ph type="body" idx="1"/>
          </p:nvPr>
        </p:nvSpPr>
        <p:spPr>
          <a:xfrm>
            <a:off x="457200" y="914400"/>
            <a:ext cx="8229600" cy="5301343"/>
          </a:xfrm>
        </p:spPr>
        <p:txBody>
          <a:bodyPr>
            <a:normAutofit fontScale="92500" lnSpcReduction="20000"/>
          </a:bodyPr>
          <a:lstStyle/>
          <a:p>
            <a:pPr marL="457200" indent="-457200">
              <a:lnSpc>
                <a:spcPct val="90000"/>
              </a:lnSpc>
              <a:buFont typeface="Arial" panose="020B0604020202020204" pitchFamily="34" charset="0"/>
              <a:buChar char="•"/>
            </a:pPr>
            <a:r>
              <a:rPr lang="en-US" sz="2800" dirty="0" smtClean="0">
                <a:solidFill>
                  <a:srgbClr val="FF0000"/>
                </a:solidFill>
              </a:rPr>
              <a:t>(Person) Virtue </a:t>
            </a:r>
            <a:r>
              <a:rPr lang="en-US" sz="2800" dirty="0">
                <a:solidFill>
                  <a:srgbClr val="FF0000"/>
                </a:solidFill>
              </a:rPr>
              <a:t>Ethics</a:t>
            </a:r>
            <a:r>
              <a:rPr lang="en-US" sz="2800" dirty="0">
                <a:solidFill>
                  <a:srgbClr val="0000FF"/>
                </a:solidFill>
              </a:rPr>
              <a:t>: </a:t>
            </a:r>
            <a:r>
              <a:rPr lang="en-US" sz="2800" dirty="0"/>
              <a:t>company ombudsman assesses the team effort as caring/honest/fair so we set </a:t>
            </a:r>
            <a:r>
              <a:rPr lang="en-US" sz="2800" dirty="0" err="1"/>
              <a:t>J</a:t>
            </a:r>
            <a:r>
              <a:rPr lang="en-US" sz="2800" baseline="-25000" dirty="0" err="1"/>
              <a:t>v</a:t>
            </a:r>
            <a:r>
              <a:rPr lang="en-US" sz="2800" dirty="0"/>
              <a:t> = +3.</a:t>
            </a:r>
          </a:p>
          <a:p>
            <a:pPr marL="457200" indent="-457200">
              <a:lnSpc>
                <a:spcPct val="90000"/>
              </a:lnSpc>
              <a:buFont typeface="Arial" panose="020B0604020202020204" pitchFamily="34" charset="0"/>
              <a:buChar char="•"/>
            </a:pPr>
            <a:r>
              <a:rPr lang="en-US" sz="2800" dirty="0" smtClean="0">
                <a:solidFill>
                  <a:srgbClr val="FF0000"/>
                </a:solidFill>
              </a:rPr>
              <a:t>(Process) Conceptual </a:t>
            </a:r>
            <a:r>
              <a:rPr lang="en-US" sz="2800" dirty="0">
                <a:solidFill>
                  <a:srgbClr val="FF0000"/>
                </a:solidFill>
              </a:rPr>
              <a:t>Ethics</a:t>
            </a:r>
            <a:r>
              <a:rPr lang="en-US" sz="2800" dirty="0">
                <a:solidFill>
                  <a:srgbClr val="0000FF"/>
                </a:solidFill>
              </a:rPr>
              <a:t>: </a:t>
            </a:r>
            <a:r>
              <a:rPr lang="en-US" sz="2800" dirty="0"/>
              <a:t>professional ethics committee decides that environment is not compromised but social justice can be and health &amp; safety is fine so we set </a:t>
            </a:r>
            <a:r>
              <a:rPr lang="en-US" sz="2800" dirty="0" err="1"/>
              <a:t>J</a:t>
            </a:r>
            <a:r>
              <a:rPr lang="en-US" sz="2800" baseline="-25000" dirty="0" err="1"/>
              <a:t>c</a:t>
            </a:r>
            <a:r>
              <a:rPr lang="en-US" sz="2800" dirty="0"/>
              <a:t> = +1.</a:t>
            </a:r>
          </a:p>
          <a:p>
            <a:pPr marL="457200" indent="-457200">
              <a:lnSpc>
                <a:spcPct val="90000"/>
              </a:lnSpc>
              <a:buFont typeface="Arial" panose="020B0604020202020204" pitchFamily="34" charset="0"/>
              <a:buChar char="•"/>
            </a:pPr>
            <a:r>
              <a:rPr lang="en-US" sz="2800" dirty="0" smtClean="0">
                <a:solidFill>
                  <a:srgbClr val="FF0000"/>
                </a:solidFill>
              </a:rPr>
              <a:t>(Product) Material </a:t>
            </a:r>
            <a:r>
              <a:rPr lang="en-US" sz="2800" dirty="0">
                <a:solidFill>
                  <a:srgbClr val="FF0000"/>
                </a:solidFill>
              </a:rPr>
              <a:t>Ethics</a:t>
            </a:r>
            <a:r>
              <a:rPr lang="en-US" sz="2800" dirty="0">
                <a:solidFill>
                  <a:srgbClr val="0000FF"/>
                </a:solidFill>
              </a:rPr>
              <a:t>: </a:t>
            </a:r>
            <a:r>
              <a:rPr lang="en-US" sz="2800" dirty="0"/>
              <a:t>conversation of the lifeworld decides there is no resonance of product with world, end-user in her world is not enlivened, and end-user not engaged with product so we set </a:t>
            </a:r>
            <a:r>
              <a:rPr lang="en-US" sz="2800" dirty="0" err="1"/>
              <a:t>J</a:t>
            </a:r>
            <a:r>
              <a:rPr lang="en-US" sz="2800" baseline="-25000" dirty="0" err="1"/>
              <a:t>m</a:t>
            </a:r>
            <a:r>
              <a:rPr lang="en-US" sz="2800" dirty="0"/>
              <a:t> = -3  </a:t>
            </a:r>
            <a:endParaRPr lang="en-US" sz="2800" dirty="0" smtClean="0"/>
          </a:p>
          <a:p>
            <a:pPr marL="457200" indent="-457200">
              <a:lnSpc>
                <a:spcPct val="90000"/>
              </a:lnSpc>
              <a:buFont typeface="Arial" panose="020B0604020202020204" pitchFamily="34" charset="0"/>
              <a:buChar char="•"/>
            </a:pPr>
            <a:endParaRPr lang="en-US" sz="2800" dirty="0">
              <a:solidFill>
                <a:srgbClr val="0000FF"/>
              </a:solidFill>
            </a:endParaRPr>
          </a:p>
          <a:p>
            <a:pPr marL="457200" indent="-457200">
              <a:lnSpc>
                <a:spcPct val="90000"/>
              </a:lnSpc>
              <a:buFont typeface="Arial" panose="020B0604020202020204" pitchFamily="34" charset="0"/>
              <a:buChar char="•"/>
            </a:pPr>
            <a:r>
              <a:rPr lang="en-US" sz="2800" dirty="0" smtClean="0"/>
              <a:t>----  </a:t>
            </a:r>
            <a:r>
              <a:rPr lang="en-US" sz="2800" dirty="0"/>
              <a:t>with equal weightings we get over-all J = 0.333 (not so good, </a:t>
            </a:r>
            <a:r>
              <a:rPr lang="en-US" sz="2800" dirty="0" err="1"/>
              <a:t>etc</a:t>
            </a:r>
            <a:r>
              <a:rPr lang="en-US" sz="2800" dirty="0"/>
              <a:t>…)</a:t>
            </a:r>
          </a:p>
        </p:txBody>
      </p:sp>
    </p:spTree>
    <p:extLst>
      <p:ext uri="{BB962C8B-B14F-4D97-AF65-F5344CB8AC3E}">
        <p14:creationId xmlns:p14="http://schemas.microsoft.com/office/powerpoint/2010/main" val="26690380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107" y="246425"/>
            <a:ext cx="7886700" cy="886159"/>
          </a:xfrm>
        </p:spPr>
        <p:txBody>
          <a:bodyPr>
            <a:normAutofit fontScale="90000"/>
          </a:bodyPr>
          <a:lstStyle/>
          <a:p>
            <a:r>
              <a:rPr lang="en-US" dirty="0" smtClean="0"/>
              <a:t>Classic Example of Focal Engineering Project</a:t>
            </a:r>
            <a:endParaRPr lang="en-US" dirty="0"/>
          </a:p>
        </p:txBody>
      </p:sp>
      <p:sp>
        <p:nvSpPr>
          <p:cNvPr id="4" name="TextBox 3"/>
          <p:cNvSpPr txBox="1"/>
          <p:nvPr/>
        </p:nvSpPr>
        <p:spPr>
          <a:xfrm>
            <a:off x="500743" y="1338943"/>
            <a:ext cx="8164286" cy="1015663"/>
          </a:xfrm>
          <a:prstGeom prst="rect">
            <a:avLst/>
          </a:prstGeom>
          <a:noFill/>
        </p:spPr>
        <p:txBody>
          <a:bodyPr wrap="square" rtlCol="0">
            <a:spAutoFit/>
          </a:bodyPr>
          <a:lstStyle/>
          <a:p>
            <a:pPr algn="ctr"/>
            <a:r>
              <a:rPr lang="en-US" sz="2400" dirty="0" smtClean="0">
                <a:solidFill>
                  <a:schemeClr val="bg1"/>
                </a:solidFill>
              </a:rPr>
              <a:t>-The Golden Gate Bridge.</a:t>
            </a:r>
          </a:p>
          <a:p>
            <a:endParaRPr lang="en-US" dirty="0">
              <a:solidFill>
                <a:schemeClr val="bg1"/>
              </a:solidFill>
            </a:endParaRP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9218" y="2136486"/>
            <a:ext cx="4486322" cy="25770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92" y="2114570"/>
            <a:ext cx="4203926" cy="320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Image result for Golden Gate Brid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3634" y="4826505"/>
            <a:ext cx="3650116" cy="19989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72726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 of Class Writing Exercise (OOC01)</a:t>
            </a:r>
            <a:endParaRPr lang="en-US" dirty="0"/>
          </a:p>
        </p:txBody>
      </p:sp>
      <p:sp>
        <p:nvSpPr>
          <p:cNvPr id="3" name="Content Placeholder 2"/>
          <p:cNvSpPr>
            <a:spLocks noGrp="1"/>
          </p:cNvSpPr>
          <p:nvPr>
            <p:ph idx="1"/>
          </p:nvPr>
        </p:nvSpPr>
        <p:spPr>
          <a:xfrm>
            <a:off x="617764" y="2386492"/>
            <a:ext cx="7886700" cy="2793963"/>
          </a:xfrm>
        </p:spPr>
        <p:txBody>
          <a:bodyPr>
            <a:normAutofit lnSpcReduction="10000"/>
          </a:bodyPr>
          <a:lstStyle/>
          <a:p>
            <a:r>
              <a:rPr lang="en-US" dirty="0"/>
              <a:t>Submit a paper &gt;600 words (no more than 900) on the differences between science and engineering. Utilize the 6 step approach and the EE295 </a:t>
            </a:r>
            <a:r>
              <a:rPr lang="en-US" dirty="0" smtClean="0"/>
              <a:t>checklist</a:t>
            </a:r>
          </a:p>
          <a:p>
            <a:endParaRPr lang="en-US" dirty="0"/>
          </a:p>
          <a:p>
            <a:r>
              <a:rPr lang="en-US" dirty="0" smtClean="0"/>
              <a:t>Due Sep 12, 2019before 11:59pm</a:t>
            </a:r>
          </a:p>
          <a:p>
            <a:r>
              <a:rPr lang="en-US" dirty="0" smtClean="0"/>
              <a:t>(Lockout at 1am sharp!  Sep 13)</a:t>
            </a:r>
          </a:p>
          <a:p>
            <a:endParaRPr lang="en-US" dirty="0"/>
          </a:p>
          <a:p>
            <a:r>
              <a:rPr lang="en-US" dirty="0" smtClean="0"/>
              <a:t>10 points</a:t>
            </a:r>
            <a:endParaRPr lang="en-US" dirty="0"/>
          </a:p>
        </p:txBody>
      </p:sp>
    </p:spTree>
    <p:extLst>
      <p:ext uri="{BB962C8B-B14F-4D97-AF65-F5344CB8AC3E}">
        <p14:creationId xmlns:p14="http://schemas.microsoft.com/office/powerpoint/2010/main" val="68438391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Rubric</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7711" y="2386013"/>
            <a:ext cx="7596945" cy="3511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06431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2"/>
          <p:cNvSpPr>
            <a:spLocks noGrp="1" noRot="1" noChangeArrowheads="1"/>
          </p:cNvSpPr>
          <p:nvPr>
            <p:ph type="title"/>
          </p:nvPr>
        </p:nvSpPr>
        <p:spPr/>
        <p:txBody>
          <a:bodyPr>
            <a:normAutofit fontScale="90000"/>
          </a:bodyPr>
          <a:lstStyle/>
          <a:p>
            <a:pPr algn="ctr" eaLnBrk="1" hangingPunct="1">
              <a:defRPr/>
            </a:pPr>
            <a:r>
              <a:rPr lang="en-US" sz="3100" b="1" dirty="0" smtClean="0"/>
              <a:t>Technical Communication for Engineers</a:t>
            </a:r>
            <a:r>
              <a:rPr lang="en-US" sz="4000" b="1" dirty="0" smtClean="0"/>
              <a:t/>
            </a:r>
            <a:br>
              <a:rPr lang="en-US" sz="4000" b="1" dirty="0" smtClean="0"/>
            </a:br>
            <a:r>
              <a:rPr lang="en-US" sz="4000" b="1" dirty="0" smtClean="0"/>
              <a:t>Six Step Approach to Writing</a:t>
            </a:r>
          </a:p>
        </p:txBody>
      </p:sp>
      <p:sp>
        <p:nvSpPr>
          <p:cNvPr id="3075" name="Rectangle 3"/>
          <p:cNvSpPr>
            <a:spLocks noGrp="1" noRot="1" noChangeArrowheads="1"/>
          </p:cNvSpPr>
          <p:nvPr>
            <p:ph type="body" idx="1"/>
          </p:nvPr>
        </p:nvSpPr>
        <p:spPr/>
        <p:txBody>
          <a:bodyPr>
            <a:normAutofit lnSpcReduction="10000"/>
          </a:bodyPr>
          <a:lstStyle/>
          <a:p>
            <a:pPr algn="ctr" eaLnBrk="1" hangingPunct="1">
              <a:buFont typeface="Wingdings" pitchFamily="2" charset="2"/>
              <a:buNone/>
              <a:defRPr/>
            </a:pPr>
            <a:endParaRPr lang="en-US" sz="2800" dirty="0" smtClean="0"/>
          </a:p>
          <a:p>
            <a:pPr algn="ctr" eaLnBrk="1" hangingPunct="1">
              <a:buFont typeface="Wingdings" pitchFamily="2" charset="2"/>
              <a:buNone/>
              <a:defRPr/>
            </a:pPr>
            <a:r>
              <a:rPr lang="en-US" sz="2800" dirty="0" smtClean="0"/>
              <a:t>Dr. James J Freeman</a:t>
            </a:r>
          </a:p>
          <a:p>
            <a:pPr algn="ctr" eaLnBrk="1" hangingPunct="1">
              <a:buFont typeface="Wingdings" pitchFamily="2" charset="2"/>
              <a:buNone/>
              <a:defRPr/>
            </a:pPr>
            <a:r>
              <a:rPr lang="en-US" sz="2800" dirty="0" smtClean="0"/>
              <a:t>&amp;</a:t>
            </a:r>
          </a:p>
          <a:p>
            <a:pPr algn="ctr" eaLnBrk="1" hangingPunct="1">
              <a:buFont typeface="Wingdings" pitchFamily="2" charset="2"/>
              <a:buNone/>
              <a:defRPr/>
            </a:pPr>
            <a:r>
              <a:rPr lang="en-US" sz="2800" dirty="0" smtClean="0"/>
              <a:t>Nancy S. Freeman  Ph.D.</a:t>
            </a:r>
          </a:p>
          <a:p>
            <a:pPr algn="ctr" eaLnBrk="1" hangingPunct="1">
              <a:buFont typeface="Wingdings" pitchFamily="2" charset="2"/>
              <a:buNone/>
              <a:defRPr/>
            </a:pPr>
            <a:r>
              <a:rPr lang="en-US" sz="2800" dirty="0" smtClean="0"/>
              <a:t>Technical Communications/Editing</a:t>
            </a:r>
          </a:p>
          <a:p>
            <a:pPr algn="ctr" eaLnBrk="1" hangingPunct="1">
              <a:buFont typeface="Wingdings" pitchFamily="2" charset="2"/>
              <a:buNone/>
              <a:defRPr/>
            </a:pPr>
            <a:r>
              <a:rPr lang="en-US" sz="2800" dirty="0" smtClean="0"/>
              <a:t>Consultant</a:t>
            </a:r>
          </a:p>
          <a:p>
            <a:pPr algn="ctr" eaLnBrk="1" hangingPunct="1">
              <a:buFont typeface="Wingdings" pitchFamily="2" charset="2"/>
              <a:buNone/>
              <a:defRPr/>
            </a:pPr>
            <a:endParaRPr lang="en-US" sz="2800" dirty="0" smtClean="0"/>
          </a:p>
          <a:p>
            <a:pPr algn="ctr" eaLnBrk="1" hangingPunct="1">
              <a:buFont typeface="Wingdings" pitchFamily="2" charset="2"/>
              <a:buNone/>
              <a:defRPr/>
            </a:pPr>
            <a:endParaRPr lang="en-US" sz="2800" dirty="0" smtClean="0"/>
          </a:p>
          <a:p>
            <a:pPr algn="ctr" eaLnBrk="1" hangingPunct="1">
              <a:buFont typeface="Wingdings" pitchFamily="2" charset="2"/>
              <a:buNone/>
              <a:defRPr/>
            </a:pPr>
            <a:r>
              <a:rPr lang="en-US" sz="2800" dirty="0" smtClean="0"/>
              <a:t>					</a:t>
            </a:r>
          </a:p>
        </p:txBody>
      </p:sp>
    </p:spTree>
    <p:extLst>
      <p:ext uri="{BB962C8B-B14F-4D97-AF65-F5344CB8AC3E}">
        <p14:creationId xmlns:p14="http://schemas.microsoft.com/office/powerpoint/2010/main" val="4077452106"/>
      </p:ext>
    </p:extLst>
  </p:cSld>
  <p:clrMapOvr>
    <a:masterClrMapping/>
  </p:clrMapOvr>
  <p:transition>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0" presetClass="entr" presetSubtype="0" fill="hold" grpId="0" nodeType="with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800" decel="100000"/>
                                        <p:tgtEl>
                                          <p:spTgt spid="3074"/>
                                        </p:tgtEl>
                                      </p:cBhvr>
                                    </p:animEffect>
                                    <p:anim calcmode="lin" valueType="num">
                                      <p:cBhvr>
                                        <p:cTn id="8" dur="800" decel="100000" fill="hold"/>
                                        <p:tgtEl>
                                          <p:spTgt spid="3074"/>
                                        </p:tgtEl>
                                        <p:attrNameLst>
                                          <p:attrName>style.rotation</p:attrName>
                                        </p:attrNameLst>
                                      </p:cBhvr>
                                      <p:tavLst>
                                        <p:tav tm="0">
                                          <p:val>
                                            <p:fltVal val="-90"/>
                                          </p:val>
                                        </p:tav>
                                        <p:tav tm="100000">
                                          <p:val>
                                            <p:fltVal val="0"/>
                                          </p:val>
                                        </p:tav>
                                      </p:tavLst>
                                    </p:anim>
                                    <p:anim calcmode="lin" valueType="num">
                                      <p:cBhvr>
                                        <p:cTn id="9" dur="800" decel="100000" fill="hold"/>
                                        <p:tgtEl>
                                          <p:spTgt spid="3074"/>
                                        </p:tgtEl>
                                        <p:attrNameLst>
                                          <p:attrName>ppt_x</p:attrName>
                                        </p:attrNameLst>
                                      </p:cBhvr>
                                      <p:tavLst>
                                        <p:tav tm="0">
                                          <p:val>
                                            <p:strVal val="#ppt_x+0.4"/>
                                          </p:val>
                                        </p:tav>
                                        <p:tav tm="100000">
                                          <p:val>
                                            <p:strVal val="#ppt_x-0.05"/>
                                          </p:val>
                                        </p:tav>
                                      </p:tavLst>
                                    </p:anim>
                                    <p:anim calcmode="lin" valueType="num">
                                      <p:cBhvr>
                                        <p:cTn id="10" dur="800" decel="100000" fill="hold"/>
                                        <p:tgtEl>
                                          <p:spTgt spid="307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07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074"/>
                                        </p:tgtEl>
                                        <p:attrNameLst>
                                          <p:attrName>ppt_y</p:attrName>
                                        </p:attrNameLst>
                                      </p:cBhvr>
                                      <p:tavLst>
                                        <p:tav tm="0">
                                          <p:val>
                                            <p:strVal val="#ppt_y+0.1"/>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3075">
                                            <p:txEl>
                                              <p:pRg st="1" end="1"/>
                                            </p:txEl>
                                          </p:spTgt>
                                        </p:tgtEl>
                                        <p:attrNameLst>
                                          <p:attrName>style.visibility</p:attrName>
                                        </p:attrNameLst>
                                      </p:cBhvr>
                                      <p:to>
                                        <p:strVal val="visible"/>
                                      </p:to>
                                    </p:set>
                                    <p:animEffect transition="in" filter="fade">
                                      <p:cBhvr>
                                        <p:cTn id="17" dur="1000"/>
                                        <p:tgtEl>
                                          <p:spTgt spid="3075">
                                            <p:txEl>
                                              <p:pRg st="1" end="1"/>
                                            </p:txEl>
                                          </p:spTgt>
                                        </p:tgtEl>
                                      </p:cBhvr>
                                    </p:animEffect>
                                    <p:anim calcmode="lin" valueType="num">
                                      <p:cBhvr>
                                        <p:cTn id="18" dur="1000" fill="hold"/>
                                        <p:tgtEl>
                                          <p:spTgt spid="3075">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307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075">
                                            <p:txEl>
                                              <p:pRg st="2" end="2"/>
                                            </p:txEl>
                                          </p:spTgt>
                                        </p:tgtEl>
                                        <p:attrNameLst>
                                          <p:attrName>style.visibility</p:attrName>
                                        </p:attrNameLst>
                                      </p:cBhvr>
                                      <p:to>
                                        <p:strVal val="visible"/>
                                      </p:to>
                                    </p:set>
                                    <p:animEffect transition="in" filter="fade">
                                      <p:cBhvr>
                                        <p:cTn id="24" dur="1000"/>
                                        <p:tgtEl>
                                          <p:spTgt spid="3075">
                                            <p:txEl>
                                              <p:pRg st="2" end="2"/>
                                            </p:txEl>
                                          </p:spTgt>
                                        </p:tgtEl>
                                      </p:cBhvr>
                                    </p:animEffect>
                                    <p:anim calcmode="lin" valueType="num">
                                      <p:cBhvr>
                                        <p:cTn id="25" dur="1000" fill="hold"/>
                                        <p:tgtEl>
                                          <p:spTgt spid="3075">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07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3075">
                                            <p:txEl>
                                              <p:pRg st="3" end="3"/>
                                            </p:txEl>
                                          </p:spTgt>
                                        </p:tgtEl>
                                        <p:attrNameLst>
                                          <p:attrName>style.visibility</p:attrName>
                                        </p:attrNameLst>
                                      </p:cBhvr>
                                      <p:to>
                                        <p:strVal val="visible"/>
                                      </p:to>
                                    </p:set>
                                    <p:animEffect transition="in" filter="fade">
                                      <p:cBhvr>
                                        <p:cTn id="31" dur="1000"/>
                                        <p:tgtEl>
                                          <p:spTgt spid="3075">
                                            <p:txEl>
                                              <p:pRg st="3" end="3"/>
                                            </p:txEl>
                                          </p:spTgt>
                                        </p:tgtEl>
                                      </p:cBhvr>
                                    </p:animEffect>
                                    <p:anim calcmode="lin" valueType="num">
                                      <p:cBhvr>
                                        <p:cTn id="32" dur="1000" fill="hold"/>
                                        <p:tgtEl>
                                          <p:spTgt spid="307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075">
                                            <p:txEl>
                                              <p:pRg st="3" end="3"/>
                                            </p:txEl>
                                          </p:spTgt>
                                        </p:tgtEl>
                                        <p:attrNameLst>
                                          <p:attrName>ppt_y</p:attrName>
                                        </p:attrNameLst>
                                      </p:cBhvr>
                                      <p:tavLst>
                                        <p:tav tm="0">
                                          <p:val>
                                            <p:strVal val="#ppt_y-.1"/>
                                          </p:val>
                                        </p:tav>
                                        <p:tav tm="100000">
                                          <p:val>
                                            <p:strVal val="#ppt_y"/>
                                          </p:val>
                                        </p:tav>
                                      </p:tavLst>
                                    </p:anim>
                                  </p:childTnLst>
                                </p:cTn>
                              </p:par>
                              <p:par>
                                <p:cTn id="34" presetID="47" presetClass="entr" presetSubtype="0" fill="hold" grpId="0" nodeType="withEffect">
                                  <p:stCondLst>
                                    <p:cond delay="0"/>
                                  </p:stCondLst>
                                  <p:childTnLst>
                                    <p:set>
                                      <p:cBhvr>
                                        <p:cTn id="35" dur="1" fill="hold">
                                          <p:stCondLst>
                                            <p:cond delay="0"/>
                                          </p:stCondLst>
                                        </p:cTn>
                                        <p:tgtEl>
                                          <p:spTgt spid="3075">
                                            <p:txEl>
                                              <p:pRg st="4" end="4"/>
                                            </p:txEl>
                                          </p:spTgt>
                                        </p:tgtEl>
                                        <p:attrNameLst>
                                          <p:attrName>style.visibility</p:attrName>
                                        </p:attrNameLst>
                                      </p:cBhvr>
                                      <p:to>
                                        <p:strVal val="visible"/>
                                      </p:to>
                                    </p:set>
                                    <p:animEffect transition="in" filter="fade">
                                      <p:cBhvr>
                                        <p:cTn id="36" dur="1000"/>
                                        <p:tgtEl>
                                          <p:spTgt spid="3075">
                                            <p:txEl>
                                              <p:pRg st="4" end="4"/>
                                            </p:txEl>
                                          </p:spTgt>
                                        </p:tgtEl>
                                      </p:cBhvr>
                                    </p:animEffect>
                                    <p:anim calcmode="lin" valueType="num">
                                      <p:cBhvr>
                                        <p:cTn id="37" dur="1000" fill="hold"/>
                                        <p:tgtEl>
                                          <p:spTgt spid="3075">
                                            <p:txEl>
                                              <p:pRg st="4" end="4"/>
                                            </p:txEl>
                                          </p:spTgt>
                                        </p:tgtEl>
                                        <p:attrNameLst>
                                          <p:attrName>ppt_x</p:attrName>
                                        </p:attrNameLst>
                                      </p:cBhvr>
                                      <p:tavLst>
                                        <p:tav tm="0">
                                          <p:val>
                                            <p:strVal val="#ppt_x"/>
                                          </p:val>
                                        </p:tav>
                                        <p:tav tm="100000">
                                          <p:val>
                                            <p:strVal val="#ppt_x"/>
                                          </p:val>
                                        </p:tav>
                                      </p:tavLst>
                                    </p:anim>
                                    <p:anim calcmode="lin" valueType="num">
                                      <p:cBhvr>
                                        <p:cTn id="38" dur="1000" fill="hold"/>
                                        <p:tgtEl>
                                          <p:spTgt spid="3075">
                                            <p:txEl>
                                              <p:pRg st="4" end="4"/>
                                            </p:txEl>
                                          </p:spTgt>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075">
                                            <p:txEl>
                                              <p:pRg st="5" end="5"/>
                                            </p:txEl>
                                          </p:spTgt>
                                        </p:tgtEl>
                                        <p:attrNameLst>
                                          <p:attrName>style.visibility</p:attrName>
                                        </p:attrNameLst>
                                      </p:cBhvr>
                                      <p:to>
                                        <p:strVal val="visible"/>
                                      </p:to>
                                    </p:set>
                                    <p:animEffect transition="in" filter="fade">
                                      <p:cBhvr>
                                        <p:cTn id="41" dur="1000"/>
                                        <p:tgtEl>
                                          <p:spTgt spid="3075">
                                            <p:txEl>
                                              <p:pRg st="5" end="5"/>
                                            </p:txEl>
                                          </p:spTgt>
                                        </p:tgtEl>
                                      </p:cBhvr>
                                    </p:animEffect>
                                    <p:anim calcmode="lin" valueType="num">
                                      <p:cBhvr>
                                        <p:cTn id="42" dur="1000" fill="hold"/>
                                        <p:tgtEl>
                                          <p:spTgt spid="3075">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307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3075">
                                            <p:txEl>
                                              <p:pRg st="8" end="8"/>
                                            </p:txEl>
                                          </p:spTgt>
                                        </p:tgtEl>
                                        <p:attrNameLst>
                                          <p:attrName>style.visibility</p:attrName>
                                        </p:attrNameLst>
                                      </p:cBhvr>
                                      <p:to>
                                        <p:strVal val="visible"/>
                                      </p:to>
                                    </p:set>
                                    <p:animEffect transition="in" filter="fade">
                                      <p:cBhvr>
                                        <p:cTn id="48" dur="1000"/>
                                        <p:tgtEl>
                                          <p:spTgt spid="3075">
                                            <p:txEl>
                                              <p:pRg st="8" end="8"/>
                                            </p:txEl>
                                          </p:spTgt>
                                        </p:tgtEl>
                                      </p:cBhvr>
                                    </p:animEffect>
                                    <p:anim calcmode="lin" valueType="num">
                                      <p:cBhvr>
                                        <p:cTn id="49" dur="1000" fill="hold"/>
                                        <p:tgtEl>
                                          <p:spTgt spid="3075">
                                            <p:txEl>
                                              <p:pRg st="8" end="8"/>
                                            </p:txEl>
                                          </p:spTgt>
                                        </p:tgtEl>
                                        <p:attrNameLst>
                                          <p:attrName>ppt_x</p:attrName>
                                        </p:attrNameLst>
                                      </p:cBhvr>
                                      <p:tavLst>
                                        <p:tav tm="0">
                                          <p:val>
                                            <p:strVal val="#ppt_x"/>
                                          </p:val>
                                        </p:tav>
                                        <p:tav tm="100000">
                                          <p:val>
                                            <p:strVal val="#ppt_x"/>
                                          </p:val>
                                        </p:tav>
                                      </p:tavLst>
                                    </p:anim>
                                    <p:anim calcmode="lin" valueType="num">
                                      <p:cBhvr>
                                        <p:cTn id="50" dur="1000" fill="hold"/>
                                        <p:tgtEl>
                                          <p:spTgt spid="307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P spid="3075"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defRPr/>
            </a:pPr>
            <a:r>
              <a:rPr lang="en-US" sz="4000" smtClean="0">
                <a:latin typeface="Times New Roman" pitchFamily="18" charset="0"/>
              </a:rPr>
              <a:t>Purpose</a:t>
            </a:r>
          </a:p>
        </p:txBody>
      </p:sp>
      <p:sp>
        <p:nvSpPr>
          <p:cNvPr id="10243" name="Rectangle 3"/>
          <p:cNvSpPr>
            <a:spLocks noGrp="1" noRot="1" noChangeArrowheads="1"/>
          </p:cNvSpPr>
          <p:nvPr>
            <p:ph type="body" idx="1"/>
          </p:nvPr>
        </p:nvSpPr>
        <p:spPr/>
        <p:txBody>
          <a:bodyPr/>
          <a:lstStyle/>
          <a:p>
            <a:pPr eaLnBrk="1" hangingPunct="1">
              <a:buFont typeface="Wingdings" pitchFamily="2" charset="2"/>
              <a:buNone/>
              <a:defRPr/>
            </a:pPr>
            <a:r>
              <a:rPr lang="en-US" dirty="0" smtClean="0">
                <a:latin typeface="Times New Roman" pitchFamily="18" charset="0"/>
              </a:rPr>
              <a:t>	</a:t>
            </a:r>
          </a:p>
          <a:p>
            <a:pPr eaLnBrk="1" hangingPunct="1">
              <a:buFont typeface="Wingdings" pitchFamily="2" charset="2"/>
              <a:buNone/>
              <a:defRPr/>
            </a:pPr>
            <a:r>
              <a:rPr lang="en-US" dirty="0" smtClean="0">
                <a:latin typeface="Times New Roman" pitchFamily="18" charset="0"/>
              </a:rPr>
              <a:t>	</a:t>
            </a:r>
            <a:r>
              <a:rPr lang="en-US" sz="2800" dirty="0" smtClean="0">
                <a:latin typeface="Times New Roman" pitchFamily="18" charset="0"/>
              </a:rPr>
              <a:t>This session presents the Six Steps to Reader-Centered Writing that was developed by a well known educator, Deborah </a:t>
            </a:r>
            <a:r>
              <a:rPr lang="en-US" sz="2800" dirty="0" err="1" smtClean="0">
                <a:latin typeface="Times New Roman" pitchFamily="18" charset="0"/>
              </a:rPr>
              <a:t>Dumaine</a:t>
            </a:r>
            <a:r>
              <a:rPr lang="en-US" sz="2800" dirty="0" smtClean="0">
                <a:latin typeface="Times New Roman" pitchFamily="18" charset="0"/>
              </a:rPr>
              <a:t>.   </a:t>
            </a:r>
          </a:p>
        </p:txBody>
      </p:sp>
    </p:spTree>
    <p:extLst>
      <p:ext uri="{BB962C8B-B14F-4D97-AF65-F5344CB8AC3E}">
        <p14:creationId xmlns:p14="http://schemas.microsoft.com/office/powerpoint/2010/main" val="2281514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Rot="1" noChangeArrowheads="1"/>
          </p:cNvSpPr>
          <p:nvPr>
            <p:ph type="title"/>
          </p:nvPr>
        </p:nvSpPr>
        <p:spPr/>
        <p:txBody>
          <a:bodyPr/>
          <a:lstStyle/>
          <a:p>
            <a:pPr eaLnBrk="1" hangingPunct="1">
              <a:defRPr/>
            </a:pPr>
            <a:r>
              <a:rPr lang="en-US" sz="4000" dirty="0" smtClean="0"/>
              <a:t>Six Step Method to Reader Centered Writing</a:t>
            </a:r>
          </a:p>
        </p:txBody>
      </p:sp>
      <p:sp>
        <p:nvSpPr>
          <p:cNvPr id="281603" name="Rectangle 3"/>
          <p:cNvSpPr>
            <a:spLocks noGrp="1" noRot="1" noChangeArrowheads="1"/>
          </p:cNvSpPr>
          <p:nvPr>
            <p:ph type="body" idx="1"/>
          </p:nvPr>
        </p:nvSpPr>
        <p:spPr>
          <a:xfrm>
            <a:off x="628650" y="1611086"/>
            <a:ext cx="7886700" cy="5007428"/>
          </a:xfrm>
        </p:spPr>
        <p:txBody>
          <a:bodyPr>
            <a:normAutofit/>
          </a:bodyPr>
          <a:lstStyle/>
          <a:p>
            <a:pPr marL="457200" indent="-457200" eaLnBrk="1" hangingPunct="1">
              <a:buFont typeface="Arial" panose="020B0604020202020204" pitchFamily="34" charset="0"/>
              <a:buChar char="•"/>
              <a:defRPr/>
            </a:pPr>
            <a:r>
              <a:rPr lang="en-US" sz="2000" dirty="0" smtClean="0"/>
              <a:t>Step 1   </a:t>
            </a:r>
            <a:r>
              <a:rPr lang="en-US" sz="2000" dirty="0" smtClean="0">
                <a:solidFill>
                  <a:srgbClr val="FF0000"/>
                </a:solidFill>
              </a:rPr>
              <a:t>Analyze your purpose and audience </a:t>
            </a:r>
            <a:r>
              <a:rPr lang="en-US" sz="2000" dirty="0" smtClean="0"/>
              <a:t>by using the Focus Sheet</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2   </a:t>
            </a:r>
            <a:r>
              <a:rPr lang="en-US" sz="2000" dirty="0" smtClean="0">
                <a:solidFill>
                  <a:srgbClr val="FF0000"/>
                </a:solidFill>
              </a:rPr>
              <a:t>Generate Ideas </a:t>
            </a:r>
            <a:r>
              <a:rPr lang="en-US" sz="2000" dirty="0" smtClean="0"/>
              <a:t>by using a start-up strategy</a:t>
            </a:r>
            <a:endParaRPr lang="en-US" sz="2000" dirty="0"/>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3   </a:t>
            </a:r>
            <a:r>
              <a:rPr lang="en-US" sz="2000" dirty="0" smtClean="0">
                <a:solidFill>
                  <a:srgbClr val="FF0000"/>
                </a:solidFill>
              </a:rPr>
              <a:t>Organize</a:t>
            </a:r>
            <a:r>
              <a:rPr lang="en-US" sz="2000" dirty="0" smtClean="0"/>
              <a:t> your information</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4   </a:t>
            </a:r>
            <a:r>
              <a:rPr lang="en-US" sz="2000" dirty="0" smtClean="0">
                <a:solidFill>
                  <a:srgbClr val="FF0000"/>
                </a:solidFill>
              </a:rPr>
              <a:t>Sequence</a:t>
            </a:r>
            <a:r>
              <a:rPr lang="en-US" sz="2000" dirty="0" smtClean="0"/>
              <a:t> your ideas.  The “bottom line” message should go on top– most of the time</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5    Write the </a:t>
            </a:r>
            <a:r>
              <a:rPr lang="en-US" sz="2000" dirty="0" smtClean="0">
                <a:solidFill>
                  <a:srgbClr val="FF0000"/>
                </a:solidFill>
              </a:rPr>
              <a:t>first draft</a:t>
            </a:r>
          </a:p>
          <a:p>
            <a:pPr marL="457200" indent="-457200" eaLnBrk="1" hangingPunct="1">
              <a:buFont typeface="Arial" panose="020B0604020202020204" pitchFamily="34" charset="0"/>
              <a:buChar char="•"/>
              <a:defRPr/>
            </a:pPr>
            <a:endParaRPr lang="en-US" sz="2000" dirty="0" smtClean="0"/>
          </a:p>
          <a:p>
            <a:pPr marL="457200" indent="-457200" eaLnBrk="1" hangingPunct="1">
              <a:buFont typeface="Arial" panose="020B0604020202020204" pitchFamily="34" charset="0"/>
              <a:buChar char="•"/>
              <a:defRPr/>
            </a:pPr>
            <a:r>
              <a:rPr lang="en-US" sz="2000" dirty="0" smtClean="0"/>
              <a:t>Step 6   Edit for </a:t>
            </a:r>
            <a:r>
              <a:rPr lang="en-US" sz="2000" dirty="0" smtClean="0">
                <a:solidFill>
                  <a:srgbClr val="FF0000"/>
                </a:solidFill>
              </a:rPr>
              <a:t>clarity, conciseness and accuracy </a:t>
            </a:r>
          </a:p>
        </p:txBody>
      </p:sp>
    </p:spTree>
    <p:extLst>
      <p:ext uri="{BB962C8B-B14F-4D97-AF65-F5344CB8AC3E}">
        <p14:creationId xmlns:p14="http://schemas.microsoft.com/office/powerpoint/2010/main" val="147898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anim calcmode="lin" valueType="num">
                                      <p:cBhvr additive="base">
                                        <p:cTn id="7" dur="500" fill="hold"/>
                                        <p:tgtEl>
                                          <p:spTgt spid="281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1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81603">
                                            <p:txEl>
                                              <p:pRg st="2" end="2"/>
                                            </p:txEl>
                                          </p:spTgt>
                                        </p:tgtEl>
                                        <p:attrNameLst>
                                          <p:attrName>style.visibility</p:attrName>
                                        </p:attrNameLst>
                                      </p:cBhvr>
                                      <p:to>
                                        <p:strVal val="visible"/>
                                      </p:to>
                                    </p:set>
                                    <p:anim calcmode="lin" valueType="num">
                                      <p:cBhvr additive="base">
                                        <p:cTn id="13" dur="500" fill="hold"/>
                                        <p:tgtEl>
                                          <p:spTgt spid="2816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1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1603">
                                            <p:txEl>
                                              <p:pRg st="4" end="4"/>
                                            </p:txEl>
                                          </p:spTgt>
                                        </p:tgtEl>
                                        <p:attrNameLst>
                                          <p:attrName>style.visibility</p:attrName>
                                        </p:attrNameLst>
                                      </p:cBhvr>
                                      <p:to>
                                        <p:strVal val="visible"/>
                                      </p:to>
                                    </p:set>
                                    <p:anim calcmode="lin" valueType="num">
                                      <p:cBhvr additive="base">
                                        <p:cTn id="19" dur="500" fill="hold"/>
                                        <p:tgtEl>
                                          <p:spTgt spid="2816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1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1603">
                                            <p:txEl>
                                              <p:pRg st="6" end="6"/>
                                            </p:txEl>
                                          </p:spTgt>
                                        </p:tgtEl>
                                        <p:attrNameLst>
                                          <p:attrName>style.visibility</p:attrName>
                                        </p:attrNameLst>
                                      </p:cBhvr>
                                      <p:to>
                                        <p:strVal val="visible"/>
                                      </p:to>
                                    </p:set>
                                    <p:anim calcmode="lin" valueType="num">
                                      <p:cBhvr additive="base">
                                        <p:cTn id="25" dur="500" fill="hold"/>
                                        <p:tgtEl>
                                          <p:spTgt spid="281603">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16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81603">
                                            <p:txEl>
                                              <p:pRg st="8" end="8"/>
                                            </p:txEl>
                                          </p:spTgt>
                                        </p:tgtEl>
                                        <p:attrNameLst>
                                          <p:attrName>style.visibility</p:attrName>
                                        </p:attrNameLst>
                                      </p:cBhvr>
                                      <p:to>
                                        <p:strVal val="visible"/>
                                      </p:to>
                                    </p:set>
                                    <p:anim calcmode="lin" valueType="num">
                                      <p:cBhvr additive="base">
                                        <p:cTn id="31" dur="500" fill="hold"/>
                                        <p:tgtEl>
                                          <p:spTgt spid="281603">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816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1603">
                                            <p:txEl>
                                              <p:pRg st="10" end="10"/>
                                            </p:txEl>
                                          </p:spTgt>
                                        </p:tgtEl>
                                        <p:attrNameLst>
                                          <p:attrName>style.visibility</p:attrName>
                                        </p:attrNameLst>
                                      </p:cBhvr>
                                      <p:to>
                                        <p:strVal val="visible"/>
                                      </p:to>
                                    </p:set>
                                    <p:anim calcmode="lin" valueType="num">
                                      <p:cBhvr additive="base">
                                        <p:cTn id="37" dur="500" fill="hold"/>
                                        <p:tgtEl>
                                          <p:spTgt spid="281603">
                                            <p:txEl>
                                              <p:pRg st="10" end="1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816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4" y="0"/>
            <a:ext cx="7886700" cy="1325563"/>
          </a:xfrm>
        </p:spPr>
        <p:txBody>
          <a:bodyPr>
            <a:normAutofit fontScale="90000"/>
          </a:bodyPr>
          <a:lstStyle/>
          <a:p>
            <a:r>
              <a:rPr lang="en-US" dirty="0" smtClean="0"/>
              <a:t>Adaptable Black Box Approach to Tech Writing Process</a:t>
            </a:r>
            <a:endParaRPr lang="en-US" dirty="0"/>
          </a:p>
        </p:txBody>
      </p:sp>
      <p:sp>
        <p:nvSpPr>
          <p:cNvPr id="4" name="Rectangle 3"/>
          <p:cNvSpPr/>
          <p:nvPr/>
        </p:nvSpPr>
        <p:spPr>
          <a:xfrm>
            <a:off x="3080657" y="2460171"/>
            <a:ext cx="2046514" cy="178525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413658" y="5331824"/>
            <a:ext cx="2362200" cy="400110"/>
          </a:xfrm>
          <a:prstGeom prst="rect">
            <a:avLst/>
          </a:prstGeom>
          <a:noFill/>
        </p:spPr>
        <p:txBody>
          <a:bodyPr wrap="square" rtlCol="0">
            <a:spAutoFit/>
          </a:bodyPr>
          <a:lstStyle/>
          <a:p>
            <a:pPr algn="ctr"/>
            <a:r>
              <a:rPr lang="en-US" sz="2000" b="1" dirty="0" smtClean="0"/>
              <a:t>Inputs</a:t>
            </a:r>
            <a:endParaRPr lang="en-US" sz="2000" b="1" dirty="0"/>
          </a:p>
        </p:txBody>
      </p:sp>
      <p:sp>
        <p:nvSpPr>
          <p:cNvPr id="6" name="TextBox 5"/>
          <p:cNvSpPr txBox="1"/>
          <p:nvPr/>
        </p:nvSpPr>
        <p:spPr>
          <a:xfrm>
            <a:off x="6520543" y="5331824"/>
            <a:ext cx="2318657" cy="677108"/>
          </a:xfrm>
          <a:prstGeom prst="rect">
            <a:avLst/>
          </a:prstGeom>
          <a:noFill/>
        </p:spPr>
        <p:txBody>
          <a:bodyPr wrap="square" rtlCol="0">
            <a:spAutoFit/>
          </a:bodyPr>
          <a:lstStyle/>
          <a:p>
            <a:pPr algn="ctr"/>
            <a:r>
              <a:rPr lang="en-US" sz="2000" b="1" dirty="0" smtClean="0"/>
              <a:t>Outpu</a:t>
            </a:r>
            <a:r>
              <a:rPr lang="en-US" b="1" dirty="0" smtClean="0"/>
              <a:t>t</a:t>
            </a:r>
          </a:p>
          <a:p>
            <a:pPr algn="ctr"/>
            <a:r>
              <a:rPr lang="en-US" b="1" dirty="0" smtClean="0"/>
              <a:t>Metrics</a:t>
            </a:r>
            <a:endParaRPr lang="en-US" b="1" dirty="0"/>
          </a:p>
        </p:txBody>
      </p:sp>
      <p:cxnSp>
        <p:nvCxnSpPr>
          <p:cNvPr id="8" name="Straight Arrow Connector 7"/>
          <p:cNvCxnSpPr/>
          <p:nvPr/>
        </p:nvCxnSpPr>
        <p:spPr>
          <a:xfrm>
            <a:off x="664029" y="3080657"/>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87285" y="2955471"/>
            <a:ext cx="195943" cy="250372"/>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55641" y="2157327"/>
            <a:ext cx="1562432" cy="923330"/>
          </a:xfrm>
          <a:prstGeom prst="rect">
            <a:avLst/>
          </a:prstGeom>
          <a:noFill/>
        </p:spPr>
        <p:txBody>
          <a:bodyPr wrap="square" rtlCol="0">
            <a:spAutoFit/>
          </a:bodyPr>
          <a:lstStyle/>
          <a:p>
            <a:r>
              <a:rPr lang="en-US" dirty="0" smtClean="0"/>
              <a:t>2 (Ideas),          3 (Organize),        4 (Sequence)</a:t>
            </a:r>
            <a:endParaRPr lang="en-US" dirty="0"/>
          </a:p>
        </p:txBody>
      </p:sp>
      <p:cxnSp>
        <p:nvCxnSpPr>
          <p:cNvPr id="12" name="Straight Arrow Connector 11"/>
          <p:cNvCxnSpPr/>
          <p:nvPr/>
        </p:nvCxnSpPr>
        <p:spPr>
          <a:xfrm>
            <a:off x="5127171" y="3090760"/>
            <a:ext cx="1393372" cy="11668"/>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4" idx="0"/>
          </p:cNvCxnSpPr>
          <p:nvPr/>
        </p:nvCxnSpPr>
        <p:spPr>
          <a:xfrm rot="10800000" flipV="1">
            <a:off x="4103915" y="1992085"/>
            <a:ext cx="1621975" cy="46808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25890" y="1992085"/>
            <a:ext cx="0" cy="1088572"/>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61114" y="1621971"/>
            <a:ext cx="896410" cy="369332"/>
          </a:xfrm>
          <a:prstGeom prst="rect">
            <a:avLst/>
          </a:prstGeom>
          <a:noFill/>
        </p:spPr>
        <p:txBody>
          <a:bodyPr wrap="square" rtlCol="0">
            <a:spAutoFit/>
          </a:bodyPr>
          <a:lstStyle/>
          <a:p>
            <a:r>
              <a:rPr lang="en-US" dirty="0" smtClean="0"/>
              <a:t>6  Edit </a:t>
            </a:r>
            <a:endParaRPr lang="en-US" dirty="0"/>
          </a:p>
        </p:txBody>
      </p:sp>
      <p:sp>
        <p:nvSpPr>
          <p:cNvPr id="25" name="TextBox 24"/>
          <p:cNvSpPr txBox="1"/>
          <p:nvPr/>
        </p:nvSpPr>
        <p:spPr>
          <a:xfrm>
            <a:off x="5344886" y="3113314"/>
            <a:ext cx="998162" cy="369332"/>
          </a:xfrm>
          <a:prstGeom prst="rect">
            <a:avLst/>
          </a:prstGeom>
          <a:noFill/>
        </p:spPr>
        <p:txBody>
          <a:bodyPr wrap="square" rtlCol="0">
            <a:spAutoFit/>
          </a:bodyPr>
          <a:lstStyle/>
          <a:p>
            <a:r>
              <a:rPr lang="en-US" dirty="0" smtClean="0"/>
              <a:t>5 Draft</a:t>
            </a:r>
            <a:endParaRPr lang="en-US" dirty="0"/>
          </a:p>
        </p:txBody>
      </p:sp>
      <p:cxnSp>
        <p:nvCxnSpPr>
          <p:cNvPr id="26" name="Straight Arrow Connector 25"/>
          <p:cNvCxnSpPr/>
          <p:nvPr/>
        </p:nvCxnSpPr>
        <p:spPr>
          <a:xfrm>
            <a:off x="642258" y="3722132"/>
            <a:ext cx="2416628" cy="0"/>
          </a:xfrm>
          <a:prstGeom prst="straightConnector1">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323158" y="3398966"/>
            <a:ext cx="1197428" cy="646331"/>
          </a:xfrm>
          <a:prstGeom prst="rect">
            <a:avLst/>
          </a:prstGeom>
          <a:noFill/>
        </p:spPr>
        <p:txBody>
          <a:bodyPr wrap="square" rtlCol="0">
            <a:spAutoFit/>
          </a:bodyPr>
          <a:lstStyle/>
          <a:p>
            <a:r>
              <a:rPr lang="en-US" dirty="0" smtClean="0"/>
              <a:t>EE 295 Rules</a:t>
            </a:r>
            <a:endParaRPr lang="en-US" dirty="0"/>
          </a:p>
        </p:txBody>
      </p:sp>
      <p:sp>
        <p:nvSpPr>
          <p:cNvPr id="30" name="TextBox 29"/>
          <p:cNvSpPr txBox="1"/>
          <p:nvPr/>
        </p:nvSpPr>
        <p:spPr>
          <a:xfrm>
            <a:off x="3189514" y="2675692"/>
            <a:ext cx="1861457" cy="1323439"/>
          </a:xfrm>
          <a:prstGeom prst="rect">
            <a:avLst/>
          </a:prstGeom>
          <a:noFill/>
        </p:spPr>
        <p:txBody>
          <a:bodyPr wrap="square" rtlCol="0">
            <a:spAutoFit/>
          </a:bodyPr>
          <a:lstStyle/>
          <a:p>
            <a:pPr algn="ctr"/>
            <a:r>
              <a:rPr lang="en-US" sz="2000" b="1" dirty="0" smtClean="0"/>
              <a:t>Generate Technology </a:t>
            </a:r>
          </a:p>
          <a:p>
            <a:pPr algn="ctr"/>
            <a:r>
              <a:rPr lang="en-US" sz="2000" b="1" dirty="0" smtClean="0"/>
              <a:t>Document</a:t>
            </a:r>
          </a:p>
          <a:p>
            <a:pPr algn="ctr"/>
            <a:r>
              <a:rPr lang="en-US" sz="2000" b="1" dirty="0" smtClean="0"/>
              <a:t>(FPGA)</a:t>
            </a:r>
            <a:endParaRPr lang="en-US" sz="2000" b="1" dirty="0"/>
          </a:p>
        </p:txBody>
      </p:sp>
      <p:sp>
        <p:nvSpPr>
          <p:cNvPr id="31" name="TextBox 30"/>
          <p:cNvSpPr txBox="1"/>
          <p:nvPr/>
        </p:nvSpPr>
        <p:spPr>
          <a:xfrm>
            <a:off x="6531428" y="934636"/>
            <a:ext cx="2307772" cy="2031325"/>
          </a:xfrm>
          <a:prstGeom prst="rect">
            <a:avLst/>
          </a:prstGeom>
          <a:noFill/>
          <a:ln>
            <a:solidFill>
              <a:schemeClr val="accent1"/>
            </a:solidFill>
          </a:ln>
        </p:spPr>
        <p:txBody>
          <a:bodyPr wrap="square" rtlCol="0">
            <a:spAutoFit/>
          </a:bodyPr>
          <a:lstStyle/>
          <a:p>
            <a:r>
              <a:rPr lang="en-US" b="1" u="sng" dirty="0" smtClean="0"/>
              <a:t>Content</a:t>
            </a:r>
          </a:p>
          <a:p>
            <a:pPr marL="742950" lvl="1" indent="-285750">
              <a:buFont typeface="Arial" panose="020B0604020202020204" pitchFamily="34" charset="0"/>
              <a:buChar char="•"/>
            </a:pPr>
            <a:r>
              <a:rPr lang="en-US" dirty="0" smtClean="0"/>
              <a:t>Clear Conclusion</a:t>
            </a:r>
          </a:p>
          <a:p>
            <a:pPr marL="742950" lvl="1" indent="-285750">
              <a:buFont typeface="Arial" panose="020B0604020202020204" pitchFamily="34" charset="0"/>
              <a:buChar char="•"/>
            </a:pPr>
            <a:r>
              <a:rPr lang="en-US" dirty="0" smtClean="0"/>
              <a:t>Concisely Stated</a:t>
            </a:r>
          </a:p>
          <a:p>
            <a:pPr marL="742950" lvl="1" indent="-285750">
              <a:buFont typeface="Arial" panose="020B0604020202020204" pitchFamily="34" charset="0"/>
              <a:buChar char="•"/>
            </a:pPr>
            <a:r>
              <a:rPr lang="en-US" dirty="0" smtClean="0"/>
              <a:t>Well Supported</a:t>
            </a:r>
          </a:p>
        </p:txBody>
      </p:sp>
      <p:sp>
        <p:nvSpPr>
          <p:cNvPr id="32" name="TextBox 31"/>
          <p:cNvSpPr txBox="1"/>
          <p:nvPr/>
        </p:nvSpPr>
        <p:spPr>
          <a:xfrm>
            <a:off x="6531428" y="3352800"/>
            <a:ext cx="2307772" cy="1200329"/>
          </a:xfrm>
          <a:prstGeom prst="rect">
            <a:avLst/>
          </a:prstGeom>
          <a:noFill/>
          <a:ln>
            <a:solidFill>
              <a:schemeClr val="accent1"/>
            </a:solidFill>
          </a:ln>
        </p:spPr>
        <p:txBody>
          <a:bodyPr wrap="square" rtlCol="0">
            <a:spAutoFit/>
          </a:bodyPr>
          <a:lstStyle/>
          <a:p>
            <a:r>
              <a:rPr lang="en-US" b="1" u="sng" dirty="0" smtClean="0"/>
              <a:t>Rules</a:t>
            </a:r>
          </a:p>
          <a:p>
            <a:pPr marL="742950" lvl="1" indent="-285750">
              <a:buFont typeface="Arial" panose="020B0604020202020204" pitchFamily="34" charset="0"/>
              <a:buChar char="•"/>
            </a:pPr>
            <a:r>
              <a:rPr lang="en-US" dirty="0" smtClean="0"/>
              <a:t>Grammar</a:t>
            </a:r>
          </a:p>
          <a:p>
            <a:pPr marL="742950" lvl="1" indent="-285750">
              <a:buFont typeface="Arial" panose="020B0604020202020204" pitchFamily="34" charset="0"/>
              <a:buChar char="•"/>
            </a:pPr>
            <a:r>
              <a:rPr lang="en-US" dirty="0" smtClean="0"/>
              <a:t>295 No No’s</a:t>
            </a:r>
          </a:p>
          <a:p>
            <a:pPr marL="742950" lvl="1" indent="-285750">
              <a:buFont typeface="Arial" panose="020B0604020202020204" pitchFamily="34" charset="0"/>
              <a:buChar char="•"/>
            </a:pPr>
            <a:r>
              <a:rPr lang="en-US" dirty="0" smtClean="0"/>
              <a:t>Plagiarism</a:t>
            </a:r>
          </a:p>
        </p:txBody>
      </p:sp>
      <p:sp>
        <p:nvSpPr>
          <p:cNvPr id="33" name="Down Arrow 32"/>
          <p:cNvSpPr/>
          <p:nvPr/>
        </p:nvSpPr>
        <p:spPr>
          <a:xfrm rot="10800000">
            <a:off x="3877925" y="4245429"/>
            <a:ext cx="484632" cy="978408"/>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287486" y="5223837"/>
            <a:ext cx="1627416" cy="15427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3287486" y="5210368"/>
            <a:ext cx="1627416" cy="1569660"/>
          </a:xfrm>
          <a:prstGeom prst="rect">
            <a:avLst/>
          </a:prstGeom>
          <a:noFill/>
        </p:spPr>
        <p:txBody>
          <a:bodyPr wrap="square" rtlCol="0">
            <a:spAutoFit/>
          </a:bodyPr>
          <a:lstStyle/>
          <a:p>
            <a:pPr algn="ctr"/>
            <a:r>
              <a:rPr lang="en-US" sz="1200" b="1" dirty="0" smtClean="0"/>
              <a:t>Step 1:</a:t>
            </a:r>
            <a:r>
              <a:rPr lang="en-US" sz="1200" dirty="0" smtClean="0"/>
              <a:t> Configured to Meet type of Document</a:t>
            </a:r>
          </a:p>
          <a:p>
            <a:pPr algn="ctr"/>
            <a:r>
              <a:rPr lang="en-US" sz="1200" dirty="0" smtClean="0"/>
              <a:t>-Product Description</a:t>
            </a:r>
          </a:p>
          <a:p>
            <a:pPr algn="ctr"/>
            <a:r>
              <a:rPr lang="en-US" sz="1200" dirty="0" smtClean="0"/>
              <a:t>-Patent application </a:t>
            </a:r>
          </a:p>
          <a:p>
            <a:pPr algn="ctr"/>
            <a:r>
              <a:rPr lang="en-US" sz="1200" dirty="0" smtClean="0"/>
              <a:t>-Business Case </a:t>
            </a:r>
          </a:p>
          <a:p>
            <a:pPr algn="ctr"/>
            <a:r>
              <a:rPr lang="en-US" sz="1200" dirty="0" smtClean="0"/>
              <a:t>-Research Paper</a:t>
            </a:r>
          </a:p>
          <a:p>
            <a:pPr algn="ctr"/>
            <a:r>
              <a:rPr lang="en-US" sz="1200" dirty="0" smtClean="0"/>
              <a:t>(Firmware)</a:t>
            </a:r>
            <a:endParaRPr lang="en-US" sz="1200" dirty="0"/>
          </a:p>
        </p:txBody>
      </p:sp>
    </p:spTree>
    <p:extLst>
      <p:ext uri="{BB962C8B-B14F-4D97-AF65-F5344CB8AC3E}">
        <p14:creationId xmlns:p14="http://schemas.microsoft.com/office/powerpoint/2010/main" val="47603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fill="hold"/>
                                        <p:tgtEl>
                                          <p:spTgt spid="34"/>
                                        </p:tgtEl>
                                        <p:attrNameLst>
                                          <p:attrName>ppt_x</p:attrName>
                                        </p:attrNameLst>
                                      </p:cBhvr>
                                      <p:tavLst>
                                        <p:tav tm="0">
                                          <p:val>
                                            <p:strVal val="#ppt_x"/>
                                          </p:val>
                                        </p:tav>
                                        <p:tav tm="100000">
                                          <p:val>
                                            <p:strVal val="#ppt_x"/>
                                          </p:val>
                                        </p:tav>
                                      </p:tavLst>
                                    </p:anim>
                                    <p:anim calcmode="lin" valueType="num">
                                      <p:cBhvr additive="base">
                                        <p:cTn id="18" dur="500" fill="hold"/>
                                        <p:tgtEl>
                                          <p:spTgt spid="3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ppt_x"/>
                                          </p:val>
                                        </p:tav>
                                        <p:tav tm="100000">
                                          <p:val>
                                            <p:strVal val="#ppt_x"/>
                                          </p:val>
                                        </p:tav>
                                      </p:tavLst>
                                    </p:anim>
                                    <p:anim calcmode="lin" valueType="num">
                                      <p:cBhvr additive="base">
                                        <p:cTn id="44" dur="50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500" fill="hold"/>
                                        <p:tgtEl>
                                          <p:spTgt spid="27"/>
                                        </p:tgtEl>
                                        <p:attrNameLst>
                                          <p:attrName>ppt_x</p:attrName>
                                        </p:attrNameLst>
                                      </p:cBhvr>
                                      <p:tavLst>
                                        <p:tav tm="0">
                                          <p:val>
                                            <p:strVal val="#ppt_x"/>
                                          </p:val>
                                        </p:tav>
                                        <p:tav tm="100000">
                                          <p:val>
                                            <p:strVal val="#ppt_x"/>
                                          </p:val>
                                        </p:tav>
                                      </p:tavLst>
                                    </p:anim>
                                    <p:anim calcmode="lin" valueType="num">
                                      <p:cBhvr additive="base">
                                        <p:cTn id="48" dur="500" fill="hold"/>
                                        <p:tgtEl>
                                          <p:spTgt spid="27"/>
                                        </p:tgtEl>
                                        <p:attrNameLst>
                                          <p:attrName>ppt_y</p:attrName>
                                        </p:attrNameLst>
                                      </p:cBhvr>
                                      <p:tavLst>
                                        <p:tav tm="0">
                                          <p:val>
                                            <p:strVal val="1+#ppt_h/2"/>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500" fill="hold"/>
                                        <p:tgtEl>
                                          <p:spTgt spid="25"/>
                                        </p:tgtEl>
                                        <p:attrNameLst>
                                          <p:attrName>ppt_x</p:attrName>
                                        </p:attrNameLst>
                                      </p:cBhvr>
                                      <p:tavLst>
                                        <p:tav tm="0">
                                          <p:val>
                                            <p:strVal val="#ppt_x"/>
                                          </p:val>
                                        </p:tav>
                                        <p:tav tm="100000">
                                          <p:val>
                                            <p:strVal val="#ppt_x"/>
                                          </p:val>
                                        </p:tav>
                                      </p:tavLst>
                                    </p:anim>
                                    <p:anim calcmode="lin" valueType="num">
                                      <p:cBhvr additive="base">
                                        <p:cTn id="64" dur="500" fill="hold"/>
                                        <p:tgtEl>
                                          <p:spTgt spid="25"/>
                                        </p:tgtEl>
                                        <p:attrNameLst>
                                          <p:attrName>ppt_y</p:attrName>
                                        </p:attrNameLst>
                                      </p:cBhvr>
                                      <p:tavLst>
                                        <p:tav tm="0">
                                          <p:val>
                                            <p:strVal val="1+#ppt_h/2"/>
                                          </p:val>
                                        </p:tav>
                                        <p:tav tm="100000">
                                          <p:val>
                                            <p:strVal val="#ppt_y"/>
                                          </p:val>
                                        </p:tav>
                                      </p:tavLst>
                                    </p:anim>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1000"/>
                                        <p:tgtEl>
                                          <p:spTgt spid="18"/>
                                        </p:tgtEl>
                                      </p:cBhvr>
                                    </p:animEffect>
                                    <p:anim calcmode="lin" valueType="num">
                                      <p:cBhvr>
                                        <p:cTn id="72" dur="1000" fill="hold"/>
                                        <p:tgtEl>
                                          <p:spTgt spid="18"/>
                                        </p:tgtEl>
                                        <p:attrNameLst>
                                          <p:attrName>ppt_x</p:attrName>
                                        </p:attrNameLst>
                                      </p:cBhvr>
                                      <p:tavLst>
                                        <p:tav tm="0">
                                          <p:val>
                                            <p:strVal val="#ppt_x"/>
                                          </p:val>
                                        </p:tav>
                                        <p:tav tm="100000">
                                          <p:val>
                                            <p:strVal val="#ppt_x"/>
                                          </p:val>
                                        </p:tav>
                                      </p:tavLst>
                                    </p:anim>
                                    <p:anim calcmode="lin" valueType="num">
                                      <p:cBhvr>
                                        <p:cTn id="73" dur="1000" fill="hold"/>
                                        <p:tgtEl>
                                          <p:spTgt spid="18"/>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1000"/>
                                        <p:tgtEl>
                                          <p:spTgt spid="22"/>
                                        </p:tgtEl>
                                      </p:cBhvr>
                                    </p:animEffect>
                                    <p:anim calcmode="lin" valueType="num">
                                      <p:cBhvr>
                                        <p:cTn id="77" dur="1000" fill="hold"/>
                                        <p:tgtEl>
                                          <p:spTgt spid="22"/>
                                        </p:tgtEl>
                                        <p:attrNameLst>
                                          <p:attrName>ppt_x</p:attrName>
                                        </p:attrNameLst>
                                      </p:cBhvr>
                                      <p:tavLst>
                                        <p:tav tm="0">
                                          <p:val>
                                            <p:strVal val="#ppt_x"/>
                                          </p:val>
                                        </p:tav>
                                        <p:tav tm="100000">
                                          <p:val>
                                            <p:strVal val="#ppt_x"/>
                                          </p:val>
                                        </p:tav>
                                      </p:tavLst>
                                    </p:anim>
                                    <p:anim calcmode="lin" valueType="num">
                                      <p:cBhvr>
                                        <p:cTn id="78" dur="1000" fill="hold"/>
                                        <p:tgtEl>
                                          <p:spTgt spid="22"/>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1000"/>
                                        <p:tgtEl>
                                          <p:spTgt spid="24"/>
                                        </p:tgtEl>
                                      </p:cBhvr>
                                    </p:animEffect>
                                    <p:anim calcmode="lin" valueType="num">
                                      <p:cBhvr>
                                        <p:cTn id="82" dur="1000" fill="hold"/>
                                        <p:tgtEl>
                                          <p:spTgt spid="24"/>
                                        </p:tgtEl>
                                        <p:attrNameLst>
                                          <p:attrName>ppt_x</p:attrName>
                                        </p:attrNameLst>
                                      </p:cBhvr>
                                      <p:tavLst>
                                        <p:tav tm="0">
                                          <p:val>
                                            <p:strVal val="#ppt_x"/>
                                          </p:val>
                                        </p:tav>
                                        <p:tav tm="100000">
                                          <p:val>
                                            <p:strVal val="#ppt_x"/>
                                          </p:val>
                                        </p:tav>
                                      </p:tavLst>
                                    </p:anim>
                                    <p:anim calcmode="lin" valueType="num">
                                      <p:cBhvr>
                                        <p:cTn id="83"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11" grpId="0"/>
      <p:bldP spid="24" grpId="0"/>
      <p:bldP spid="25" grpId="0"/>
      <p:bldP spid="27" grpId="0"/>
      <p:bldP spid="30" grpId="0"/>
      <p:bldP spid="31" grpId="0" animBg="1"/>
      <p:bldP spid="32" grpId="0" animBg="1"/>
      <p:bldP spid="33" grpId="0" animBg="1"/>
      <p:bldP spid="34" grpId="0" animBg="1"/>
      <p:bldP spid="35" grpId="0"/>
    </p:bld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3608</TotalTime>
  <Words>1668</Words>
  <Application>Microsoft Office PowerPoint</Application>
  <PresentationFormat>On-screen Show (4:3)</PresentationFormat>
  <Paragraphs>478</Paragraphs>
  <Slides>56</Slides>
  <Notes>0</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56</vt:i4>
      </vt:variant>
    </vt:vector>
  </HeadingPairs>
  <TitlesOfParts>
    <vt:vector size="75" baseType="lpstr">
      <vt:lpstr>Arial</vt:lpstr>
      <vt:lpstr>Impact</vt:lpstr>
      <vt:lpstr>Arial Black</vt:lpstr>
      <vt:lpstr>SJSU Spartan Bold</vt:lpstr>
      <vt:lpstr>SJSU Spartan Regular</vt:lpstr>
      <vt:lpstr>Helvetica Neue</vt:lpstr>
      <vt:lpstr>Times New Roman</vt:lpstr>
      <vt:lpstr>Wingdings</vt:lpstr>
      <vt:lpstr>Courier New</vt:lpstr>
      <vt:lpstr>Calibri</vt:lpstr>
      <vt:lpstr>SJSU-Standard-PPT (5)</vt:lpstr>
      <vt:lpstr>Cover Slides</vt:lpstr>
      <vt:lpstr>Title Slides</vt:lpstr>
      <vt:lpstr>Bumper Slides</vt:lpstr>
      <vt:lpstr>Section Headers</vt:lpstr>
      <vt:lpstr>White Content Slides</vt:lpstr>
      <vt:lpstr>Blue Content Slides</vt:lpstr>
      <vt:lpstr>Image Slides</vt:lpstr>
      <vt:lpstr>Charts</vt:lpstr>
      <vt:lpstr>PowerPoint Presentation</vt:lpstr>
      <vt:lpstr>EE 295</vt:lpstr>
      <vt:lpstr>PowerPoint Presentation</vt:lpstr>
      <vt:lpstr>First Writing Rules</vt:lpstr>
      <vt:lpstr>Blank Page Quandary</vt:lpstr>
      <vt:lpstr>Technical Communication for Engineers Six Step Approach to Writing</vt:lpstr>
      <vt:lpstr>Purpose</vt:lpstr>
      <vt:lpstr>Six Step Method to Reader Centered Writing</vt:lpstr>
      <vt:lpstr>Adaptable Black Box Approach to Tech Writing Process</vt:lpstr>
      <vt:lpstr>Step 1     Focus Sheet</vt:lpstr>
      <vt:lpstr>Step 1 Focus Sheet</vt:lpstr>
      <vt:lpstr>Discussion of Step 1</vt:lpstr>
      <vt:lpstr>Step 1</vt:lpstr>
      <vt:lpstr>Step 1</vt:lpstr>
      <vt:lpstr>Step 1</vt:lpstr>
      <vt:lpstr>Step 2    Generating Ideas</vt:lpstr>
      <vt:lpstr>Step 2  Generating Ideas</vt:lpstr>
      <vt:lpstr>Step 3 Group Information Under Headlines</vt:lpstr>
      <vt:lpstr>Step 3  Organize the Info</vt:lpstr>
      <vt:lpstr>Step 3 Organize the  Info</vt:lpstr>
      <vt:lpstr>Step 3</vt:lpstr>
      <vt:lpstr>Step 4 Sequence your Ideas</vt:lpstr>
      <vt:lpstr>Step 4</vt:lpstr>
      <vt:lpstr>Step 4</vt:lpstr>
      <vt:lpstr>Step 4</vt:lpstr>
      <vt:lpstr>Step 5 </vt:lpstr>
      <vt:lpstr>Step 5  Writing the First Draft</vt:lpstr>
      <vt:lpstr>Step 5</vt:lpstr>
      <vt:lpstr>Step 5</vt:lpstr>
      <vt:lpstr>Step 6  Edit  </vt:lpstr>
      <vt:lpstr>Six Step Method to Reader Centered Writing</vt:lpstr>
      <vt:lpstr>References</vt:lpstr>
      <vt:lpstr>Adaptable Black Box Approach to Tech Writing Process</vt:lpstr>
      <vt:lpstr>PowerPoint Presentation</vt:lpstr>
      <vt:lpstr>Background on  EE295 Rules</vt:lpstr>
      <vt:lpstr>Ethics Overview (Eugene Moriarity text) </vt:lpstr>
      <vt:lpstr>Engineering is </vt:lpstr>
      <vt:lpstr>Technology creates a tradeoff</vt:lpstr>
      <vt:lpstr>Seeking the Focal Balance</vt:lpstr>
      <vt:lpstr>the project, the endeavor, the enterprise, the venture… </vt:lpstr>
      <vt:lpstr>Contexts of the engineering project:</vt:lpstr>
      <vt:lpstr>Ethical Assessment of the Engineering Project must ultimately take place within the Human Lifeworld.</vt:lpstr>
      <vt:lpstr>The Human Lifeworld</vt:lpstr>
      <vt:lpstr>The Micro-view of the Engineering Project </vt:lpstr>
      <vt:lpstr>person / process / product</vt:lpstr>
      <vt:lpstr>PowerPoint Presentation</vt:lpstr>
      <vt:lpstr>Three Types of Ethics </vt:lpstr>
      <vt:lpstr>MATERIAL ETHICS</vt:lpstr>
      <vt:lpstr> Within the Conversation of  the Lifeworld the values of  resonance / engagement /  enlivenment are  discussed. For example,  “can such and such a product be engaging to the  end-user”? “If so, how so”?  “If not, why not”?</vt:lpstr>
      <vt:lpstr> THREE LEVELS OF ADJUDICATION</vt:lpstr>
      <vt:lpstr>THE ETHICS ENGINE</vt:lpstr>
      <vt:lpstr> Over-all Ethical Assessment of the Engineering Project </vt:lpstr>
      <vt:lpstr>EXAMPLE:    RFID Design</vt:lpstr>
      <vt:lpstr>Classic Example of Focal Engineering Project</vt:lpstr>
      <vt:lpstr>Out of Class Writing Exercise (OOC01)</vt:lpstr>
      <vt:lpstr>Rubric</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70</cp:revision>
  <cp:lastPrinted>2017-08-23T22:55:51Z</cp:lastPrinted>
  <dcterms:created xsi:type="dcterms:W3CDTF">2017-08-23T13:02:48Z</dcterms:created>
  <dcterms:modified xsi:type="dcterms:W3CDTF">2019-08-27T18:11:58Z</dcterms:modified>
</cp:coreProperties>
</file>